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8"/>
  </p:notesMasterIdLst>
  <p:sldIdLst>
    <p:sldId id="256" r:id="rId2"/>
    <p:sldId id="306" r:id="rId3"/>
    <p:sldId id="335" r:id="rId4"/>
    <p:sldId id="336" r:id="rId5"/>
    <p:sldId id="258" r:id="rId6"/>
    <p:sldId id="337" r:id="rId7"/>
    <p:sldId id="338" r:id="rId8"/>
    <p:sldId id="257" r:id="rId9"/>
    <p:sldId id="261" r:id="rId10"/>
    <p:sldId id="262" r:id="rId11"/>
    <p:sldId id="260" r:id="rId12"/>
    <p:sldId id="301" r:id="rId13"/>
    <p:sldId id="263" r:id="rId14"/>
    <p:sldId id="264" r:id="rId15"/>
    <p:sldId id="269" r:id="rId16"/>
    <p:sldId id="339" r:id="rId17"/>
    <p:sldId id="270" r:id="rId18"/>
    <p:sldId id="271" r:id="rId19"/>
    <p:sldId id="272" r:id="rId20"/>
    <p:sldId id="340" r:id="rId21"/>
    <p:sldId id="341" r:id="rId22"/>
    <p:sldId id="342" r:id="rId23"/>
    <p:sldId id="273" r:id="rId24"/>
    <p:sldId id="274" r:id="rId25"/>
    <p:sldId id="343" r:id="rId26"/>
    <p:sldId id="344" r:id="rId27"/>
    <p:sldId id="345" r:id="rId28"/>
    <p:sldId id="275" r:id="rId29"/>
    <p:sldId id="276" r:id="rId30"/>
    <p:sldId id="265" r:id="rId31"/>
    <p:sldId id="266" r:id="rId32"/>
    <p:sldId id="277" r:id="rId33"/>
    <p:sldId id="278" r:id="rId34"/>
    <p:sldId id="279" r:id="rId35"/>
    <p:sldId id="281" r:id="rId36"/>
    <p:sldId id="280" r:id="rId37"/>
    <p:sldId id="282" r:id="rId38"/>
    <p:sldId id="267" r:id="rId39"/>
    <p:sldId id="283" r:id="rId40"/>
    <p:sldId id="284" r:id="rId41"/>
    <p:sldId id="285" r:id="rId42"/>
    <p:sldId id="286" r:id="rId43"/>
    <p:sldId id="287" r:id="rId44"/>
    <p:sldId id="288" r:id="rId45"/>
    <p:sldId id="292" r:id="rId46"/>
    <p:sldId id="289" r:id="rId47"/>
    <p:sldId id="346" r:id="rId48"/>
    <p:sldId id="347" r:id="rId49"/>
    <p:sldId id="268" r:id="rId50"/>
    <p:sldId id="290" r:id="rId51"/>
    <p:sldId id="291" r:id="rId52"/>
    <p:sldId id="293" r:id="rId53"/>
    <p:sldId id="296" r:id="rId54"/>
    <p:sldId id="294" r:id="rId55"/>
    <p:sldId id="295" r:id="rId56"/>
    <p:sldId id="297" r:id="rId57"/>
    <p:sldId id="298" r:id="rId58"/>
    <p:sldId id="299" r:id="rId59"/>
    <p:sldId id="302" r:id="rId60"/>
    <p:sldId id="303" r:id="rId61"/>
    <p:sldId id="304" r:id="rId62"/>
    <p:sldId id="305" r:id="rId63"/>
    <p:sldId id="300" r:id="rId64"/>
    <p:sldId id="307" r:id="rId65"/>
    <p:sldId id="308" r:id="rId66"/>
    <p:sldId id="309" r:id="rId67"/>
    <p:sldId id="310" r:id="rId68"/>
    <p:sldId id="311" r:id="rId69"/>
    <p:sldId id="312" r:id="rId70"/>
    <p:sldId id="348" r:id="rId71"/>
    <p:sldId id="349" r:id="rId72"/>
    <p:sldId id="319" r:id="rId73"/>
    <p:sldId id="313" r:id="rId74"/>
    <p:sldId id="314" r:id="rId75"/>
    <p:sldId id="315" r:id="rId76"/>
    <p:sldId id="316" r:id="rId77"/>
    <p:sldId id="317" r:id="rId78"/>
    <p:sldId id="318" r:id="rId79"/>
    <p:sldId id="320" r:id="rId80"/>
    <p:sldId id="325" r:id="rId81"/>
    <p:sldId id="324" r:id="rId82"/>
    <p:sldId id="321" r:id="rId83"/>
    <p:sldId id="350" r:id="rId84"/>
    <p:sldId id="322" r:id="rId85"/>
    <p:sldId id="323" r:id="rId86"/>
    <p:sldId id="326" r:id="rId87"/>
    <p:sldId id="327" r:id="rId88"/>
    <p:sldId id="351" r:id="rId89"/>
    <p:sldId id="328" r:id="rId90"/>
    <p:sldId id="329" r:id="rId91"/>
    <p:sldId id="330" r:id="rId92"/>
    <p:sldId id="331" r:id="rId93"/>
    <p:sldId id="332" r:id="rId94"/>
    <p:sldId id="352" r:id="rId95"/>
    <p:sldId id="333" r:id="rId96"/>
    <p:sldId id="353" r:id="rId97"/>
    <p:sldId id="354" r:id="rId98"/>
    <p:sldId id="355" r:id="rId99"/>
    <p:sldId id="356" r:id="rId100"/>
    <p:sldId id="357" r:id="rId101"/>
    <p:sldId id="358" r:id="rId102"/>
    <p:sldId id="334" r:id="rId103"/>
    <p:sldId id="359" r:id="rId104"/>
    <p:sldId id="360" r:id="rId105"/>
    <p:sldId id="361" r:id="rId106"/>
    <p:sldId id="362" r:id="rId10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3" autoAdjust="0"/>
    <p:restoredTop sz="94660"/>
  </p:normalViewPr>
  <p:slideViewPr>
    <p:cSldViewPr snapToGrid="0">
      <p:cViewPr varScale="1">
        <p:scale>
          <a:sx n="84" d="100"/>
          <a:sy n="84" d="100"/>
        </p:scale>
        <p:origin x="3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F10AB4-6B18-4A28-9777-FA792FC46D3C}" type="datetimeFigureOut">
              <a:rPr lang="es-CO" smtClean="0"/>
              <a:t>28/01/2026</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4872EA-16EF-4CE6-88A4-E2587E14A12F}" type="slidenum">
              <a:rPr lang="es-CO" smtClean="0"/>
              <a:t>‹Nº›</a:t>
            </a:fld>
            <a:endParaRPr lang="es-CO"/>
          </a:p>
        </p:txBody>
      </p:sp>
    </p:spTree>
    <p:extLst>
      <p:ext uri="{BB962C8B-B14F-4D97-AF65-F5344CB8AC3E}">
        <p14:creationId xmlns:p14="http://schemas.microsoft.com/office/powerpoint/2010/main" val="460392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C84872EA-16EF-4CE6-88A4-E2587E14A12F}" type="slidenum">
              <a:rPr lang="es-CO" smtClean="0"/>
              <a:t>6</a:t>
            </a:fld>
            <a:endParaRPr lang="es-CO"/>
          </a:p>
        </p:txBody>
      </p:sp>
    </p:spTree>
    <p:extLst>
      <p:ext uri="{BB962C8B-B14F-4D97-AF65-F5344CB8AC3E}">
        <p14:creationId xmlns:p14="http://schemas.microsoft.com/office/powerpoint/2010/main" val="2732522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6DC421-46A4-FE40-B730-0ACDD527996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3CC36CD2-C11E-C41D-E332-C01565B117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9DB96051-DB46-F3C8-35CF-A2E65154E137}"/>
              </a:ext>
            </a:extLst>
          </p:cNvPr>
          <p:cNvSpPr>
            <a:spLocks noGrp="1"/>
          </p:cNvSpPr>
          <p:nvPr>
            <p:ph type="dt" sz="half" idx="10"/>
          </p:nvPr>
        </p:nvSpPr>
        <p:spPr/>
        <p:txBody>
          <a:bodyPr/>
          <a:lstStyle/>
          <a:p>
            <a:fld id="{55971B21-9807-485A-B1BE-082CDBFCD8E3}" type="datetimeFigureOut">
              <a:rPr lang="es-CO" smtClean="0"/>
              <a:t>28/01/2026</a:t>
            </a:fld>
            <a:endParaRPr lang="es-CO"/>
          </a:p>
        </p:txBody>
      </p:sp>
      <p:sp>
        <p:nvSpPr>
          <p:cNvPr id="5" name="Marcador de pie de página 4">
            <a:extLst>
              <a:ext uri="{FF2B5EF4-FFF2-40B4-BE49-F238E27FC236}">
                <a16:creationId xmlns:a16="http://schemas.microsoft.com/office/drawing/2014/main" id="{CE735C08-803F-B24B-7F34-1A208534617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890C1E6-42D4-28E7-C839-C5ED291E0823}"/>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218135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F566F4-1226-D7FF-9705-5E5205C66F0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4D1932F9-488A-5F0F-A5C5-DA66F966723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A85E66C-47C8-B3D5-743C-22C5C31159C9}"/>
              </a:ext>
            </a:extLst>
          </p:cNvPr>
          <p:cNvSpPr>
            <a:spLocks noGrp="1"/>
          </p:cNvSpPr>
          <p:nvPr>
            <p:ph type="dt" sz="half" idx="10"/>
          </p:nvPr>
        </p:nvSpPr>
        <p:spPr/>
        <p:txBody>
          <a:bodyPr/>
          <a:lstStyle/>
          <a:p>
            <a:fld id="{55971B21-9807-485A-B1BE-082CDBFCD8E3}" type="datetimeFigureOut">
              <a:rPr lang="es-CO" smtClean="0"/>
              <a:t>28/01/2026</a:t>
            </a:fld>
            <a:endParaRPr lang="es-CO"/>
          </a:p>
        </p:txBody>
      </p:sp>
      <p:sp>
        <p:nvSpPr>
          <p:cNvPr id="5" name="Marcador de pie de página 4">
            <a:extLst>
              <a:ext uri="{FF2B5EF4-FFF2-40B4-BE49-F238E27FC236}">
                <a16:creationId xmlns:a16="http://schemas.microsoft.com/office/drawing/2014/main" id="{6F73EDE4-E2D3-7BFD-A908-A354790E1E5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BAFFEFA-C43C-6705-EBB8-7C9CEE62D26E}"/>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77614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9B25EF6-040D-DEAB-CA71-615F154E5B7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D6CEC9F4-8A7F-7656-D040-EA051AB46EC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ADF9600-ECA5-A705-9E17-8E14FAF68768}"/>
              </a:ext>
            </a:extLst>
          </p:cNvPr>
          <p:cNvSpPr>
            <a:spLocks noGrp="1"/>
          </p:cNvSpPr>
          <p:nvPr>
            <p:ph type="dt" sz="half" idx="10"/>
          </p:nvPr>
        </p:nvSpPr>
        <p:spPr/>
        <p:txBody>
          <a:bodyPr/>
          <a:lstStyle/>
          <a:p>
            <a:fld id="{55971B21-9807-485A-B1BE-082CDBFCD8E3}" type="datetimeFigureOut">
              <a:rPr lang="es-CO" smtClean="0"/>
              <a:t>28/01/2026</a:t>
            </a:fld>
            <a:endParaRPr lang="es-CO"/>
          </a:p>
        </p:txBody>
      </p:sp>
      <p:sp>
        <p:nvSpPr>
          <p:cNvPr id="5" name="Marcador de pie de página 4">
            <a:extLst>
              <a:ext uri="{FF2B5EF4-FFF2-40B4-BE49-F238E27FC236}">
                <a16:creationId xmlns:a16="http://schemas.microsoft.com/office/drawing/2014/main" id="{086AD8A3-30BF-288D-FB34-22BD57A1DC7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9EC497B-8B62-AA00-F7B4-6E71222D0746}"/>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349544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59E4D4-CCC8-1B25-9153-A0BA66E9A58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30DDFDE-F50F-78F2-04A2-E14BBF682A2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FE29E8D-11DF-22A7-A878-5642C9384195}"/>
              </a:ext>
            </a:extLst>
          </p:cNvPr>
          <p:cNvSpPr>
            <a:spLocks noGrp="1"/>
          </p:cNvSpPr>
          <p:nvPr>
            <p:ph type="dt" sz="half" idx="10"/>
          </p:nvPr>
        </p:nvSpPr>
        <p:spPr/>
        <p:txBody>
          <a:bodyPr/>
          <a:lstStyle/>
          <a:p>
            <a:fld id="{55971B21-9807-485A-B1BE-082CDBFCD8E3}" type="datetimeFigureOut">
              <a:rPr lang="es-CO" smtClean="0"/>
              <a:t>28/01/2026</a:t>
            </a:fld>
            <a:endParaRPr lang="es-CO"/>
          </a:p>
        </p:txBody>
      </p:sp>
      <p:sp>
        <p:nvSpPr>
          <p:cNvPr id="5" name="Marcador de pie de página 4">
            <a:extLst>
              <a:ext uri="{FF2B5EF4-FFF2-40B4-BE49-F238E27FC236}">
                <a16:creationId xmlns:a16="http://schemas.microsoft.com/office/drawing/2014/main" id="{BAF41EC2-ECF7-5EDD-8CE1-A2D8717F66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8E969EC-1776-5014-0401-4E256DCD4EFE}"/>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568277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60CAEC-9769-D943-5CDF-FE5D441CA32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B965C6A-30F6-9D99-0B3F-76FC29D0925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DA5B8C6-B6EF-4C03-96CB-169BF55636A5}"/>
              </a:ext>
            </a:extLst>
          </p:cNvPr>
          <p:cNvSpPr>
            <a:spLocks noGrp="1"/>
          </p:cNvSpPr>
          <p:nvPr>
            <p:ph type="dt" sz="half" idx="10"/>
          </p:nvPr>
        </p:nvSpPr>
        <p:spPr/>
        <p:txBody>
          <a:bodyPr/>
          <a:lstStyle/>
          <a:p>
            <a:fld id="{55971B21-9807-485A-B1BE-082CDBFCD8E3}" type="datetimeFigureOut">
              <a:rPr lang="es-CO" smtClean="0"/>
              <a:t>28/01/2026</a:t>
            </a:fld>
            <a:endParaRPr lang="es-CO"/>
          </a:p>
        </p:txBody>
      </p:sp>
      <p:sp>
        <p:nvSpPr>
          <p:cNvPr id="5" name="Marcador de pie de página 4">
            <a:extLst>
              <a:ext uri="{FF2B5EF4-FFF2-40B4-BE49-F238E27FC236}">
                <a16:creationId xmlns:a16="http://schemas.microsoft.com/office/drawing/2014/main" id="{C105DEBA-FC1B-236B-C692-DD5D85B0D6C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5F1C01C-427C-E5EC-12D7-D556BED8EE4D}"/>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076132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4F11B1-85B0-E888-FF4B-6E2AE843796A}"/>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58DE23D-4189-42C2-018F-C286D1C86DE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48EF2FCC-6788-ED24-DD1D-8DFB29E3315F}"/>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73A3EC0C-B751-B0F3-6785-66D3E806B538}"/>
              </a:ext>
            </a:extLst>
          </p:cNvPr>
          <p:cNvSpPr>
            <a:spLocks noGrp="1"/>
          </p:cNvSpPr>
          <p:nvPr>
            <p:ph type="dt" sz="half" idx="10"/>
          </p:nvPr>
        </p:nvSpPr>
        <p:spPr/>
        <p:txBody>
          <a:bodyPr/>
          <a:lstStyle/>
          <a:p>
            <a:fld id="{55971B21-9807-485A-B1BE-082CDBFCD8E3}" type="datetimeFigureOut">
              <a:rPr lang="es-CO" smtClean="0"/>
              <a:t>28/01/2026</a:t>
            </a:fld>
            <a:endParaRPr lang="es-CO"/>
          </a:p>
        </p:txBody>
      </p:sp>
      <p:sp>
        <p:nvSpPr>
          <p:cNvPr id="6" name="Marcador de pie de página 5">
            <a:extLst>
              <a:ext uri="{FF2B5EF4-FFF2-40B4-BE49-F238E27FC236}">
                <a16:creationId xmlns:a16="http://schemas.microsoft.com/office/drawing/2014/main" id="{0F12334E-8365-3185-229A-56E3E2925FD6}"/>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347D7736-3714-434C-CCF6-99B55C3DD4C3}"/>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350544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DFB6AA-CE6B-8F3E-4A3A-26EF07ECF9D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D08FFEF-40D3-8514-D5BE-61768C3CF2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32D06D8-445D-5D07-F747-64C6A520328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38CC67F-1CD5-2752-6CB7-E046C59D32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F88568D-2EB0-19BF-D56A-7530AFE4212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C9DD116F-6513-B018-21AC-260C76241956}"/>
              </a:ext>
            </a:extLst>
          </p:cNvPr>
          <p:cNvSpPr>
            <a:spLocks noGrp="1"/>
          </p:cNvSpPr>
          <p:nvPr>
            <p:ph type="dt" sz="half" idx="10"/>
          </p:nvPr>
        </p:nvSpPr>
        <p:spPr/>
        <p:txBody>
          <a:bodyPr/>
          <a:lstStyle/>
          <a:p>
            <a:fld id="{55971B21-9807-485A-B1BE-082CDBFCD8E3}" type="datetimeFigureOut">
              <a:rPr lang="es-CO" smtClean="0"/>
              <a:t>28/01/2026</a:t>
            </a:fld>
            <a:endParaRPr lang="es-CO"/>
          </a:p>
        </p:txBody>
      </p:sp>
      <p:sp>
        <p:nvSpPr>
          <p:cNvPr id="8" name="Marcador de pie de página 7">
            <a:extLst>
              <a:ext uri="{FF2B5EF4-FFF2-40B4-BE49-F238E27FC236}">
                <a16:creationId xmlns:a16="http://schemas.microsoft.com/office/drawing/2014/main" id="{3CFFD17B-74BA-BC5C-CAA8-3AE025630C91}"/>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2DC228E4-3CC5-5788-DC4E-CFDA5EE40FA0}"/>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3855448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D85C24-5878-0881-D162-BAB431E1384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A1E1AD6D-90D5-9C7A-FB67-E9FD18D7DD46}"/>
              </a:ext>
            </a:extLst>
          </p:cNvPr>
          <p:cNvSpPr>
            <a:spLocks noGrp="1"/>
          </p:cNvSpPr>
          <p:nvPr>
            <p:ph type="dt" sz="half" idx="10"/>
          </p:nvPr>
        </p:nvSpPr>
        <p:spPr/>
        <p:txBody>
          <a:bodyPr/>
          <a:lstStyle/>
          <a:p>
            <a:fld id="{55971B21-9807-485A-B1BE-082CDBFCD8E3}" type="datetimeFigureOut">
              <a:rPr lang="es-CO" smtClean="0"/>
              <a:t>28/01/2026</a:t>
            </a:fld>
            <a:endParaRPr lang="es-CO"/>
          </a:p>
        </p:txBody>
      </p:sp>
      <p:sp>
        <p:nvSpPr>
          <p:cNvPr id="4" name="Marcador de pie de página 3">
            <a:extLst>
              <a:ext uri="{FF2B5EF4-FFF2-40B4-BE49-F238E27FC236}">
                <a16:creationId xmlns:a16="http://schemas.microsoft.com/office/drawing/2014/main" id="{2F6AD33E-B1CB-D363-C6B3-61160C7F3E5A}"/>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72314CA9-E333-62DB-D926-E3AD7AB9C0FC}"/>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721345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08609F3-9028-4377-DAB8-F094E55FF42A}"/>
              </a:ext>
            </a:extLst>
          </p:cNvPr>
          <p:cNvSpPr>
            <a:spLocks noGrp="1"/>
          </p:cNvSpPr>
          <p:nvPr>
            <p:ph type="dt" sz="half" idx="10"/>
          </p:nvPr>
        </p:nvSpPr>
        <p:spPr/>
        <p:txBody>
          <a:bodyPr/>
          <a:lstStyle/>
          <a:p>
            <a:fld id="{55971B21-9807-485A-B1BE-082CDBFCD8E3}" type="datetimeFigureOut">
              <a:rPr lang="es-CO" smtClean="0"/>
              <a:t>28/01/2026</a:t>
            </a:fld>
            <a:endParaRPr lang="es-CO"/>
          </a:p>
        </p:txBody>
      </p:sp>
      <p:sp>
        <p:nvSpPr>
          <p:cNvPr id="3" name="Marcador de pie de página 2">
            <a:extLst>
              <a:ext uri="{FF2B5EF4-FFF2-40B4-BE49-F238E27FC236}">
                <a16:creationId xmlns:a16="http://schemas.microsoft.com/office/drawing/2014/main" id="{786F1876-2947-C16D-EAB9-7FC2F2C97F76}"/>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130700A0-338F-C086-A858-71F1A507A632}"/>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756524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CB5584-4235-85D1-B904-D8FE91F32C2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14C6BC2-46C4-CBAE-7B48-BD2AC349C8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69555A3A-D059-160A-668C-CCEB66B2CB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0E6A724-F3EF-FDA8-D747-4F77E3D90397}"/>
              </a:ext>
            </a:extLst>
          </p:cNvPr>
          <p:cNvSpPr>
            <a:spLocks noGrp="1"/>
          </p:cNvSpPr>
          <p:nvPr>
            <p:ph type="dt" sz="half" idx="10"/>
          </p:nvPr>
        </p:nvSpPr>
        <p:spPr/>
        <p:txBody>
          <a:bodyPr/>
          <a:lstStyle/>
          <a:p>
            <a:fld id="{55971B21-9807-485A-B1BE-082CDBFCD8E3}" type="datetimeFigureOut">
              <a:rPr lang="es-CO" smtClean="0"/>
              <a:t>28/01/2026</a:t>
            </a:fld>
            <a:endParaRPr lang="es-CO"/>
          </a:p>
        </p:txBody>
      </p:sp>
      <p:sp>
        <p:nvSpPr>
          <p:cNvPr id="6" name="Marcador de pie de página 5">
            <a:extLst>
              <a:ext uri="{FF2B5EF4-FFF2-40B4-BE49-F238E27FC236}">
                <a16:creationId xmlns:a16="http://schemas.microsoft.com/office/drawing/2014/main" id="{25D231F3-FDC5-ABE5-C213-BC57ADF49FB0}"/>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85F9895E-8235-D57E-3AAC-4B29E575CE74}"/>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2906955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1C0EDC-E41E-6805-09B8-9B37C4137D9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BE4E8AC-4758-4797-A7F6-77325C60DC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4DE3ABFF-A13F-2329-64E4-3E1951E2CC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4F47014-7EBF-34DC-944B-8C67B43F27D3}"/>
              </a:ext>
            </a:extLst>
          </p:cNvPr>
          <p:cNvSpPr>
            <a:spLocks noGrp="1"/>
          </p:cNvSpPr>
          <p:nvPr>
            <p:ph type="dt" sz="half" idx="10"/>
          </p:nvPr>
        </p:nvSpPr>
        <p:spPr/>
        <p:txBody>
          <a:bodyPr/>
          <a:lstStyle/>
          <a:p>
            <a:fld id="{55971B21-9807-485A-B1BE-082CDBFCD8E3}" type="datetimeFigureOut">
              <a:rPr lang="es-CO" smtClean="0"/>
              <a:t>28/01/2026</a:t>
            </a:fld>
            <a:endParaRPr lang="es-CO"/>
          </a:p>
        </p:txBody>
      </p:sp>
      <p:sp>
        <p:nvSpPr>
          <p:cNvPr id="6" name="Marcador de pie de página 5">
            <a:extLst>
              <a:ext uri="{FF2B5EF4-FFF2-40B4-BE49-F238E27FC236}">
                <a16:creationId xmlns:a16="http://schemas.microsoft.com/office/drawing/2014/main" id="{5FFC8C28-4046-974B-395A-4039D545A10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4D8C65A-2A6A-0F4D-3C82-F30F35476071}"/>
              </a:ext>
            </a:extLst>
          </p:cNvPr>
          <p:cNvSpPr>
            <a:spLocks noGrp="1"/>
          </p:cNvSpPr>
          <p:nvPr>
            <p:ph type="sldNum" sz="quarter" idx="12"/>
          </p:nvPr>
        </p:nvSpPr>
        <p:spPr/>
        <p:txBody>
          <a:bodyPr/>
          <a:lstStyle/>
          <a:p>
            <a:fld id="{EBB7167E-D1E0-4BFC-9351-C521BC532212}" type="slidenum">
              <a:rPr lang="es-CO" smtClean="0"/>
              <a:t>‹Nº›</a:t>
            </a:fld>
            <a:endParaRPr lang="es-CO"/>
          </a:p>
        </p:txBody>
      </p:sp>
    </p:spTree>
    <p:extLst>
      <p:ext uri="{BB962C8B-B14F-4D97-AF65-F5344CB8AC3E}">
        <p14:creationId xmlns:p14="http://schemas.microsoft.com/office/powerpoint/2010/main" val="3277208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70E91B7-C9E9-CF42-2CC4-4F970F445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1FC2949-A116-9760-C122-6623396D95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8FA3612-A8FD-EB2E-31F6-FAE3C406B5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5971B21-9807-485A-B1BE-082CDBFCD8E3}" type="datetimeFigureOut">
              <a:rPr lang="es-CO" smtClean="0"/>
              <a:t>28/01/2026</a:t>
            </a:fld>
            <a:endParaRPr lang="es-CO"/>
          </a:p>
        </p:txBody>
      </p:sp>
      <p:sp>
        <p:nvSpPr>
          <p:cNvPr id="5" name="Marcador de pie de página 4">
            <a:extLst>
              <a:ext uri="{FF2B5EF4-FFF2-40B4-BE49-F238E27FC236}">
                <a16:creationId xmlns:a16="http://schemas.microsoft.com/office/drawing/2014/main" id="{50D39922-6EE3-04F5-0991-0BE61B9B2A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A7715C91-102F-911D-29BA-AFE18DA750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BB7167E-D1E0-4BFC-9351-C521BC532212}" type="slidenum">
              <a:rPr lang="es-CO" smtClean="0"/>
              <a:t>‹Nº›</a:t>
            </a:fld>
            <a:endParaRPr lang="es-CO"/>
          </a:p>
        </p:txBody>
      </p:sp>
    </p:spTree>
    <p:extLst>
      <p:ext uri="{BB962C8B-B14F-4D97-AF65-F5344CB8AC3E}">
        <p14:creationId xmlns:p14="http://schemas.microsoft.com/office/powerpoint/2010/main" val="905341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E0190-99CD-6E32-72F5-2A1F9DD8BCE0}"/>
              </a:ext>
            </a:extLst>
          </p:cNvPr>
          <p:cNvSpPr>
            <a:spLocks noGrp="1"/>
          </p:cNvSpPr>
          <p:nvPr>
            <p:ph type="ctrTitle"/>
          </p:nvPr>
        </p:nvSpPr>
        <p:spPr/>
        <p:txBody>
          <a:bodyPr/>
          <a:lstStyle/>
          <a:p>
            <a:r>
              <a:rPr lang="es-CO" dirty="0"/>
              <a:t>Fundamentos de </a:t>
            </a:r>
            <a:r>
              <a:rPr lang="es-CO" dirty="0" err="1"/>
              <a:t>streaming</a:t>
            </a:r>
            <a:r>
              <a:rPr lang="es-CO" dirty="0"/>
              <a:t> y pensamiento </a:t>
            </a:r>
            <a:r>
              <a:rPr lang="es-CO" dirty="0" err="1"/>
              <a:t>event-driven</a:t>
            </a:r>
            <a:endParaRPr lang="es-CO" dirty="0"/>
          </a:p>
        </p:txBody>
      </p:sp>
      <p:sp>
        <p:nvSpPr>
          <p:cNvPr id="3" name="Subtítulo 2">
            <a:extLst>
              <a:ext uri="{FF2B5EF4-FFF2-40B4-BE49-F238E27FC236}">
                <a16:creationId xmlns:a16="http://schemas.microsoft.com/office/drawing/2014/main" id="{71A7129E-7691-7E50-983D-E03C76D9191A}"/>
              </a:ext>
            </a:extLst>
          </p:cNvPr>
          <p:cNvSpPr>
            <a:spLocks noGrp="1"/>
          </p:cNvSpPr>
          <p:nvPr>
            <p:ph type="subTitle" idx="1"/>
          </p:nvPr>
        </p:nvSpPr>
        <p:spPr/>
        <p:txBody>
          <a:bodyPr/>
          <a:lstStyle/>
          <a:p>
            <a:endParaRPr lang="es-CO"/>
          </a:p>
        </p:txBody>
      </p:sp>
    </p:spTree>
    <p:extLst>
      <p:ext uri="{BB962C8B-B14F-4D97-AF65-F5344CB8AC3E}">
        <p14:creationId xmlns:p14="http://schemas.microsoft.com/office/powerpoint/2010/main" val="2123622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61C024-6B38-EDCC-7333-FDFCB6E346F9}"/>
              </a:ext>
            </a:extLst>
          </p:cNvPr>
          <p:cNvSpPr>
            <a:spLocks noGrp="1"/>
          </p:cNvSpPr>
          <p:nvPr>
            <p:ph type="title"/>
          </p:nvPr>
        </p:nvSpPr>
        <p:spPr/>
        <p:txBody>
          <a:bodyPr/>
          <a:lstStyle/>
          <a:p>
            <a:endParaRPr lang="es-CO"/>
          </a:p>
        </p:txBody>
      </p:sp>
      <p:graphicFrame>
        <p:nvGraphicFramePr>
          <p:cNvPr id="4" name="Marcador de contenido 3">
            <a:extLst>
              <a:ext uri="{FF2B5EF4-FFF2-40B4-BE49-F238E27FC236}">
                <a16:creationId xmlns:a16="http://schemas.microsoft.com/office/drawing/2014/main" id="{9A47CB41-C2FF-50C6-895D-6D978A47AF1F}"/>
              </a:ext>
            </a:extLst>
          </p:cNvPr>
          <p:cNvGraphicFramePr>
            <a:graphicFrameLocks noGrp="1"/>
          </p:cNvGraphicFramePr>
          <p:nvPr>
            <p:ph idx="1"/>
            <p:extLst>
              <p:ext uri="{D42A27DB-BD31-4B8C-83A1-F6EECF244321}">
                <p14:modId xmlns:p14="http://schemas.microsoft.com/office/powerpoint/2010/main" val="4121977406"/>
              </p:ext>
            </p:extLst>
          </p:nvPr>
        </p:nvGraphicFramePr>
        <p:xfrm>
          <a:off x="998220" y="1797380"/>
          <a:ext cx="10515600" cy="4832022"/>
        </p:xfrm>
        <a:graphic>
          <a:graphicData uri="http://schemas.openxmlformats.org/drawingml/2006/table">
            <a:tbl>
              <a:tblPr/>
              <a:tblGrid>
                <a:gridCol w="3505200">
                  <a:extLst>
                    <a:ext uri="{9D8B030D-6E8A-4147-A177-3AD203B41FA5}">
                      <a16:colId xmlns:a16="http://schemas.microsoft.com/office/drawing/2014/main" val="3347096682"/>
                    </a:ext>
                  </a:extLst>
                </a:gridCol>
                <a:gridCol w="3505200">
                  <a:extLst>
                    <a:ext uri="{9D8B030D-6E8A-4147-A177-3AD203B41FA5}">
                      <a16:colId xmlns:a16="http://schemas.microsoft.com/office/drawing/2014/main" val="2419151852"/>
                    </a:ext>
                  </a:extLst>
                </a:gridCol>
                <a:gridCol w="3505200">
                  <a:extLst>
                    <a:ext uri="{9D8B030D-6E8A-4147-A177-3AD203B41FA5}">
                      <a16:colId xmlns:a16="http://schemas.microsoft.com/office/drawing/2014/main" val="3915573811"/>
                    </a:ext>
                  </a:extLst>
                </a:gridCol>
              </a:tblGrid>
              <a:tr h="387672">
                <a:tc>
                  <a:txBody>
                    <a:bodyPr/>
                    <a:lstStyle/>
                    <a:p>
                      <a:pPr rtl="0">
                        <a:buNone/>
                      </a:pPr>
                      <a:r>
                        <a:rPr lang="es-CO" sz="1500" b="1">
                          <a:solidFill>
                            <a:srgbClr val="1F1F1F"/>
                          </a:solidFill>
                          <a:effectLst/>
                          <a:latin typeface="Google Sans Text"/>
                        </a:rPr>
                        <a:t>Escenario / Sistema</a:t>
                      </a:r>
                      <a:endParaRPr lang="es-CO"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b="1">
                          <a:solidFill>
                            <a:srgbClr val="1F1F1F"/>
                          </a:solidFill>
                          <a:effectLst/>
                          <a:latin typeface="Google Sans Text"/>
                        </a:rPr>
                        <a:t>¿Qué pasa si hay retraso (Lag)?</a:t>
                      </a:r>
                      <a:endParaRPr lang="es-ES"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b="1">
                          <a:solidFill>
                            <a:srgbClr val="1F1F1F"/>
                          </a:solidFill>
                          <a:effectLst/>
                          <a:latin typeface="Google Sans Text"/>
                        </a:rPr>
                        <a:t>Clasificación (¿Hard, Soft o Near?)</a:t>
                      </a:r>
                      <a:endParaRPr lang="es-ES"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86245725"/>
                  </a:ext>
                </a:extLst>
              </a:tr>
              <a:tr h="888870">
                <a:tc>
                  <a:txBody>
                    <a:bodyPr/>
                    <a:lstStyle/>
                    <a:p>
                      <a:pPr rtl="0">
                        <a:buNone/>
                      </a:pPr>
                      <a:r>
                        <a:rPr lang="es-CO" sz="1500" b="1">
                          <a:solidFill>
                            <a:srgbClr val="1F1F1F"/>
                          </a:solidFill>
                          <a:effectLst/>
                          <a:latin typeface="Google Sans Text"/>
                        </a:rPr>
                        <a:t>1. Marcapasos cardíaco inteligente</a:t>
                      </a:r>
                      <a:endParaRPr lang="es-CO"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El dispositivo no envía el impulso eléctrico en el momento exacto de la arritmia.</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1924239"/>
                  </a:ext>
                </a:extLst>
              </a:tr>
              <a:tr h="888870">
                <a:tc>
                  <a:txBody>
                    <a:bodyPr/>
                    <a:lstStyle/>
                    <a:p>
                      <a:pPr rtl="0">
                        <a:buNone/>
                      </a:pPr>
                      <a:r>
                        <a:rPr lang="es-CO" sz="1500" b="1">
                          <a:solidFill>
                            <a:srgbClr val="1F1F1F"/>
                          </a:solidFill>
                          <a:effectLst/>
                          <a:latin typeface="Google Sans Text"/>
                        </a:rPr>
                        <a:t>2. Videojuego competitivo online (eSports)</a:t>
                      </a:r>
                      <a:endParaRPr lang="es-CO"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El jugador dispara, pero el servidor registra la acción 0.5 segundos tarde.</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415511"/>
                  </a:ext>
                </a:extLst>
              </a:tr>
              <a:tr h="888870">
                <a:tc>
                  <a:txBody>
                    <a:bodyPr/>
                    <a:lstStyle/>
                    <a:p>
                      <a:pPr rtl="0">
                        <a:buNone/>
                      </a:pPr>
                      <a:r>
                        <a:rPr lang="es-CO" sz="1500" b="1" dirty="0">
                          <a:solidFill>
                            <a:srgbClr val="1F1F1F"/>
                          </a:solidFill>
                          <a:effectLst/>
                          <a:latin typeface="Google Sans Text"/>
                        </a:rPr>
                        <a:t>3. Inventario de bodega (Amazon/MercadoLibre)</a:t>
                      </a:r>
                      <a:endParaRPr lang="es-CO" sz="1500" dirty="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Un producto se vende y el sistema actualiza el stock disponible 2 minutos después.</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97892162"/>
                  </a:ext>
                </a:extLst>
              </a:tr>
              <a:tr h="888870">
                <a:tc>
                  <a:txBody>
                    <a:bodyPr/>
                    <a:lstStyle/>
                    <a:p>
                      <a:pPr rtl="0">
                        <a:buNone/>
                      </a:pPr>
                      <a:r>
                        <a:rPr lang="es-ES" sz="1500" b="1">
                          <a:solidFill>
                            <a:srgbClr val="1F1F1F"/>
                          </a:solidFill>
                          <a:effectLst/>
                          <a:latin typeface="Google Sans Text"/>
                        </a:rPr>
                        <a:t>4. Cortadora láser industrial con sensor de seguridad</a:t>
                      </a:r>
                      <a:endParaRPr lang="es-ES"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Un operario mete la mano y el sensor demora en detener la cuchilla.</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63719000"/>
                  </a:ext>
                </a:extLst>
              </a:tr>
              <a:tr h="888870">
                <a:tc>
                  <a:txBody>
                    <a:bodyPr/>
                    <a:lstStyle/>
                    <a:p>
                      <a:pPr rtl="0">
                        <a:buNone/>
                      </a:pPr>
                      <a:r>
                        <a:rPr lang="es-ES" sz="1500" b="1">
                          <a:solidFill>
                            <a:srgbClr val="1F1F1F"/>
                          </a:solidFill>
                          <a:effectLst/>
                          <a:latin typeface="Google Sans Text"/>
                        </a:rPr>
                        <a:t>5. Recomendaciones de "Qué ver" en Netflix</a:t>
                      </a:r>
                      <a:endParaRPr lang="es-ES" sz="1500">
                        <a:solidFill>
                          <a:srgbClr val="1F1F1F"/>
                        </a:solidFill>
                        <a:effectLst/>
                        <a:latin typeface="Google Sans Text"/>
                      </a:endParaRP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sz="1500">
                          <a:solidFill>
                            <a:srgbClr val="1F1F1F"/>
                          </a:solidFill>
                          <a:effectLst/>
                          <a:latin typeface="Google Sans Text"/>
                        </a:rPr>
                        <a:t>Terminas una película y el sistema tarda 5 minutos en actualizar tu perfil de gustos.</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sz="1500" dirty="0">
                          <a:solidFill>
                            <a:srgbClr val="1F1F1F"/>
                          </a:solidFill>
                          <a:effectLst/>
                          <a:latin typeface="Google Sans Text"/>
                        </a:rPr>
                        <a:t>____________________</a:t>
                      </a:r>
                    </a:p>
                  </a:txBody>
                  <a:tcPr marL="93779" marR="93779" marT="62519" marB="62519"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816293384"/>
                  </a:ext>
                </a:extLst>
              </a:tr>
            </a:tbl>
          </a:graphicData>
        </a:graphic>
      </p:graphicFrame>
    </p:spTree>
    <p:extLst>
      <p:ext uri="{BB962C8B-B14F-4D97-AF65-F5344CB8AC3E}">
        <p14:creationId xmlns:p14="http://schemas.microsoft.com/office/powerpoint/2010/main" val="243581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C3D668-9EF8-16FD-1529-DA5522E45B46}"/>
              </a:ext>
            </a:extLst>
          </p:cNvPr>
          <p:cNvSpPr>
            <a:spLocks noGrp="1"/>
          </p:cNvSpPr>
          <p:nvPr>
            <p:ph type="title"/>
          </p:nvPr>
        </p:nvSpPr>
        <p:spPr/>
        <p:txBody>
          <a:bodyPr/>
          <a:lstStyle/>
          <a:p>
            <a:r>
              <a:rPr lang="es-ES" dirty="0"/>
              <a:t>Pub/Sub en aplicaciones cotidianas</a:t>
            </a:r>
            <a:endParaRPr lang="es-CO" dirty="0"/>
          </a:p>
        </p:txBody>
      </p:sp>
      <p:sp>
        <p:nvSpPr>
          <p:cNvPr id="3" name="Marcador de contenido 2">
            <a:extLst>
              <a:ext uri="{FF2B5EF4-FFF2-40B4-BE49-F238E27FC236}">
                <a16:creationId xmlns:a16="http://schemas.microsoft.com/office/drawing/2014/main" id="{494A3819-84AF-DDBA-95E2-4EBFCFC3A933}"/>
              </a:ext>
            </a:extLst>
          </p:cNvPr>
          <p:cNvSpPr>
            <a:spLocks noGrp="1"/>
          </p:cNvSpPr>
          <p:nvPr>
            <p:ph idx="1"/>
          </p:nvPr>
        </p:nvSpPr>
        <p:spPr/>
        <p:txBody>
          <a:bodyPr/>
          <a:lstStyle/>
          <a:p>
            <a:r>
              <a:rPr lang="es-ES" dirty="0"/>
              <a:t>Este patrón es la base de los sistemas modernos y reactivos:</a:t>
            </a:r>
          </a:p>
          <a:p>
            <a:r>
              <a:rPr lang="es-ES" b="1" dirty="0" err="1"/>
              <a:t>Slack</a:t>
            </a:r>
            <a:r>
              <a:rPr lang="es-ES" b="1" dirty="0"/>
              <a:t>:</a:t>
            </a:r>
            <a:endParaRPr lang="es-ES" dirty="0"/>
          </a:p>
          <a:p>
            <a:pPr lvl="1"/>
            <a:r>
              <a:rPr lang="es-ES" dirty="0"/>
              <a:t>El usuario se une a un "canal".</a:t>
            </a:r>
          </a:p>
          <a:p>
            <a:pPr lvl="1"/>
            <a:r>
              <a:rPr lang="es-ES" dirty="0" err="1"/>
              <a:t>Slack</a:t>
            </a:r>
            <a:r>
              <a:rPr lang="es-ES" dirty="0"/>
              <a:t> envía actualizaciones a cada usuario suscrito apenas se publica un mensaje nuevo.</a:t>
            </a:r>
          </a:p>
          <a:p>
            <a:r>
              <a:rPr lang="es-ES" b="1" dirty="0"/>
              <a:t>Twitter (X):</a:t>
            </a:r>
            <a:endParaRPr lang="es-ES" dirty="0"/>
          </a:p>
          <a:p>
            <a:pPr lvl="1"/>
            <a:r>
              <a:rPr lang="es-ES" dirty="0"/>
              <a:t>Seguir un hashtag o un usuario actúa como una suscripción.</a:t>
            </a:r>
          </a:p>
          <a:p>
            <a:pPr lvl="1"/>
            <a:r>
              <a:rPr lang="es-ES" dirty="0"/>
              <a:t>El cliente recibe el tweet en su </a:t>
            </a:r>
            <a:r>
              <a:rPr lang="es-ES" dirty="0" err="1"/>
              <a:t>feed</a:t>
            </a:r>
            <a:r>
              <a:rPr lang="es-ES" dirty="0"/>
              <a:t> cuando se publica.</a:t>
            </a:r>
          </a:p>
          <a:p>
            <a:endParaRPr lang="es-CO" dirty="0"/>
          </a:p>
        </p:txBody>
      </p:sp>
    </p:spTree>
    <p:extLst>
      <p:ext uri="{BB962C8B-B14F-4D97-AF65-F5344CB8AC3E}">
        <p14:creationId xmlns:p14="http://schemas.microsoft.com/office/powerpoint/2010/main" val="36845233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9690FF-4DFC-8565-F09D-37D4E8A33D34}"/>
              </a:ext>
            </a:extLst>
          </p:cNvPr>
          <p:cNvSpPr>
            <a:spLocks noGrp="1"/>
          </p:cNvSpPr>
          <p:nvPr>
            <p:ph type="title"/>
          </p:nvPr>
        </p:nvSpPr>
        <p:spPr/>
        <p:txBody>
          <a:bodyPr/>
          <a:lstStyle/>
          <a:p>
            <a:r>
              <a:rPr lang="es-ES" dirty="0"/>
              <a:t>Ventajas y Desventajas</a:t>
            </a:r>
            <a:br>
              <a:rPr lang="es-ES" dirty="0"/>
            </a:br>
            <a:endParaRPr lang="es-CO" dirty="0"/>
          </a:p>
        </p:txBody>
      </p:sp>
      <p:sp>
        <p:nvSpPr>
          <p:cNvPr id="3" name="Marcador de contenido 2">
            <a:extLst>
              <a:ext uri="{FF2B5EF4-FFF2-40B4-BE49-F238E27FC236}">
                <a16:creationId xmlns:a16="http://schemas.microsoft.com/office/drawing/2014/main" id="{D4A1AED3-2696-502F-A1BC-4E42C6F65336}"/>
              </a:ext>
            </a:extLst>
          </p:cNvPr>
          <p:cNvSpPr>
            <a:spLocks noGrp="1"/>
          </p:cNvSpPr>
          <p:nvPr>
            <p:ph idx="1"/>
          </p:nvPr>
        </p:nvSpPr>
        <p:spPr/>
        <p:txBody>
          <a:bodyPr>
            <a:normAutofit fontScale="77500" lnSpcReduction="20000"/>
          </a:bodyPr>
          <a:lstStyle/>
          <a:p>
            <a:pPr marL="0" indent="0">
              <a:buNone/>
            </a:pPr>
            <a:r>
              <a:rPr lang="es-ES" b="1" dirty="0"/>
              <a:t>Ventajas (:</a:t>
            </a:r>
            <a:endParaRPr lang="es-ES" dirty="0"/>
          </a:p>
          <a:p>
            <a:r>
              <a:rPr lang="es-ES" b="1" dirty="0"/>
              <a:t>Cliente Reactivo:</a:t>
            </a:r>
            <a:r>
              <a:rPr lang="es-ES" dirty="0"/>
              <a:t> Puede realizar otros procesos y solo reaccionar cuando llegan datos.</a:t>
            </a:r>
          </a:p>
          <a:p>
            <a:r>
              <a:rPr lang="es-ES" b="1" dirty="0"/>
              <a:t>Cliente Ligero:</a:t>
            </a:r>
            <a:r>
              <a:rPr lang="es-ES" dirty="0"/>
              <a:t> No necesita mantener metadatos sobre el estado actual de los datos.</a:t>
            </a:r>
          </a:p>
          <a:p>
            <a:r>
              <a:rPr lang="es-ES" b="1" dirty="0"/>
              <a:t>Optimización:</a:t>
            </a:r>
            <a:r>
              <a:rPr lang="es-ES" dirty="0"/>
              <a:t> La API puede optimizar cómo distribuye los datos a múltiples clientes simultáneamente.</a:t>
            </a:r>
          </a:p>
          <a:p>
            <a:pPr marL="0" indent="0">
              <a:buNone/>
            </a:pPr>
            <a:r>
              <a:rPr lang="es-ES" b="1" dirty="0"/>
              <a:t>Desventajas ):</a:t>
            </a:r>
            <a:endParaRPr lang="es-ES" dirty="0"/>
          </a:p>
          <a:p>
            <a:r>
              <a:rPr lang="es-ES" b="1" dirty="0"/>
              <a:t>Protocolo Complejo:</a:t>
            </a:r>
            <a:r>
              <a:rPr lang="es-ES" dirty="0"/>
              <a:t> Implementar la API es más difícil que en modelos simples.</a:t>
            </a:r>
          </a:p>
          <a:p>
            <a:r>
              <a:rPr lang="es-ES" b="1" dirty="0"/>
              <a:t>Gestión de Estado en API:</a:t>
            </a:r>
            <a:r>
              <a:rPr lang="es-ES" dirty="0"/>
              <a:t> La API debe rastrear a todos los clientes y sus metadatos.</a:t>
            </a:r>
          </a:p>
          <a:p>
            <a:r>
              <a:rPr lang="es-ES" b="1" dirty="0"/>
              <a:t>Riesgo de Fallos:</a:t>
            </a:r>
            <a:r>
              <a:rPr lang="es-ES" dirty="0"/>
              <a:t> Si la API falla, se debe tener capacidad para distribuir la lista de suscriptores entre servidores (alta disponibilidad).</a:t>
            </a:r>
          </a:p>
          <a:p>
            <a:endParaRPr lang="es-CO" dirty="0"/>
          </a:p>
        </p:txBody>
      </p:sp>
    </p:spTree>
    <p:extLst>
      <p:ext uri="{BB962C8B-B14F-4D97-AF65-F5344CB8AC3E}">
        <p14:creationId xmlns:p14="http://schemas.microsoft.com/office/powerpoint/2010/main" val="18556233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F22E02-AC74-D7C3-9784-8D88DB59C817}"/>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2E6255FA-3FD3-9917-31CD-88F36987FC8E}"/>
              </a:ext>
            </a:extLst>
          </p:cNvPr>
          <p:cNvSpPr>
            <a:spLocks noGrp="1"/>
          </p:cNvSpPr>
          <p:nvPr>
            <p:ph idx="1"/>
          </p:nvPr>
        </p:nvSpPr>
        <p:spPr>
          <a:xfrm>
            <a:off x="599210" y="3151187"/>
            <a:ext cx="10515600" cy="1603375"/>
          </a:xfrm>
        </p:spPr>
        <p:txBody>
          <a:bodyPr>
            <a:normAutofit/>
          </a:bodyPr>
          <a:lstStyle/>
          <a:p>
            <a:pPr marL="0" indent="0" algn="ctr">
              <a:buNone/>
            </a:pPr>
            <a:r>
              <a:rPr lang="es-CO" sz="4800" dirty="0"/>
              <a:t>Protocolos para enviar datos al cliente</a:t>
            </a:r>
          </a:p>
        </p:txBody>
      </p:sp>
    </p:spTree>
    <p:extLst>
      <p:ext uri="{BB962C8B-B14F-4D97-AF65-F5344CB8AC3E}">
        <p14:creationId xmlns:p14="http://schemas.microsoft.com/office/powerpoint/2010/main" val="2513610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574301-375E-A345-A393-92C1DB874ADE}"/>
              </a:ext>
            </a:extLst>
          </p:cNvPr>
          <p:cNvSpPr>
            <a:spLocks noGrp="1"/>
          </p:cNvSpPr>
          <p:nvPr>
            <p:ph type="title"/>
          </p:nvPr>
        </p:nvSpPr>
        <p:spPr/>
        <p:txBody>
          <a:bodyPr/>
          <a:lstStyle/>
          <a:p>
            <a:r>
              <a:rPr lang="es-ES" dirty="0"/>
              <a:t>Definición y Concepto de </a:t>
            </a:r>
            <a:r>
              <a:rPr lang="es-ES" dirty="0" err="1"/>
              <a:t>Webhooks</a:t>
            </a:r>
            <a:endParaRPr lang="es-CO" dirty="0"/>
          </a:p>
        </p:txBody>
      </p:sp>
      <p:sp>
        <p:nvSpPr>
          <p:cNvPr id="3" name="Marcador de contenido 2">
            <a:extLst>
              <a:ext uri="{FF2B5EF4-FFF2-40B4-BE49-F238E27FC236}">
                <a16:creationId xmlns:a16="http://schemas.microsoft.com/office/drawing/2014/main" id="{0F5DB13F-B2FE-7254-45FC-9655A9D50313}"/>
              </a:ext>
            </a:extLst>
          </p:cNvPr>
          <p:cNvSpPr>
            <a:spLocks noGrp="1"/>
          </p:cNvSpPr>
          <p:nvPr>
            <p:ph idx="1"/>
          </p:nvPr>
        </p:nvSpPr>
        <p:spPr/>
        <p:txBody>
          <a:bodyPr>
            <a:normAutofit/>
          </a:bodyPr>
          <a:lstStyle/>
          <a:p>
            <a:r>
              <a:rPr lang="es-ES" b="1" dirty="0"/>
              <a:t>Historia:</a:t>
            </a:r>
            <a:r>
              <a:rPr lang="es-ES" dirty="0"/>
              <a:t> Existen desde 2007 y han sido adoptados masivamente, aunque no son un estándar oficial del W3C.</a:t>
            </a:r>
          </a:p>
          <a:p>
            <a:r>
              <a:rPr lang="es-ES" b="1" dirty="0"/>
              <a:t>Concepto Central:</a:t>
            </a:r>
            <a:r>
              <a:rPr lang="es-ES" dirty="0"/>
              <a:t> Permiten a un cliente registrar un </a:t>
            </a:r>
            <a:r>
              <a:rPr lang="es-ES" dirty="0" err="1"/>
              <a:t>endpoint</a:t>
            </a:r>
            <a:r>
              <a:rPr lang="es-ES" dirty="0"/>
              <a:t> HTTP definido por el usuario para ser llamado cuando llegan nuevos datos o se cumple una condición.</a:t>
            </a:r>
          </a:p>
          <a:p>
            <a:r>
              <a:rPr lang="es-ES" b="1" dirty="0"/>
              <a:t>Analogía:</a:t>
            </a:r>
            <a:r>
              <a:rPr lang="es-ES" dirty="0"/>
              <a:t> Conceptualmente similares a los "</a:t>
            </a:r>
            <a:r>
              <a:rPr lang="es-ES" dirty="0" err="1"/>
              <a:t>callbacks</a:t>
            </a:r>
            <a:r>
              <a:rPr lang="es-ES" dirty="0"/>
              <a:t>" (</a:t>
            </a:r>
            <a:r>
              <a:rPr lang="es-ES" dirty="0" err="1"/>
              <a:t>retrollamadas</a:t>
            </a:r>
            <a:r>
              <a:rPr lang="es-ES" dirty="0"/>
              <a:t>) de los lenguajes de programación, pero con diferencias clave:</a:t>
            </a:r>
          </a:p>
          <a:p>
            <a:pPr lvl="1"/>
            <a:r>
              <a:rPr lang="es-ES" dirty="0"/>
              <a:t>Se ejecutan a través de </a:t>
            </a:r>
            <a:r>
              <a:rPr lang="es-ES" b="1" dirty="0"/>
              <a:t>HTTP POST</a:t>
            </a:r>
            <a:r>
              <a:rPr lang="es-ES" dirty="0"/>
              <a:t>.</a:t>
            </a:r>
          </a:p>
          <a:p>
            <a:pPr lvl="1"/>
            <a:r>
              <a:rPr lang="es-ES" dirty="0"/>
              <a:t>A menudo, el cliente es implementado por un desarrollador externo.</a:t>
            </a:r>
          </a:p>
          <a:p>
            <a:endParaRPr lang="es-CO" dirty="0"/>
          </a:p>
        </p:txBody>
      </p:sp>
    </p:spTree>
    <p:extLst>
      <p:ext uri="{BB962C8B-B14F-4D97-AF65-F5344CB8AC3E}">
        <p14:creationId xmlns:p14="http://schemas.microsoft.com/office/powerpoint/2010/main" val="24064877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D22CB0-7643-BC1E-360C-9FA143C01D9F}"/>
              </a:ext>
            </a:extLst>
          </p:cNvPr>
          <p:cNvSpPr>
            <a:spLocks noGrp="1"/>
          </p:cNvSpPr>
          <p:nvPr>
            <p:ph type="title"/>
          </p:nvPr>
        </p:nvSpPr>
        <p:spPr/>
        <p:txBody>
          <a:bodyPr/>
          <a:lstStyle/>
          <a:p>
            <a:r>
              <a:rPr lang="es-ES" dirty="0"/>
              <a:t>Arquitectura de Registro y Notificación</a:t>
            </a:r>
            <a:br>
              <a:rPr lang="es-ES" dirty="0"/>
            </a:br>
            <a:endParaRPr lang="es-CO" dirty="0"/>
          </a:p>
        </p:txBody>
      </p:sp>
      <p:sp>
        <p:nvSpPr>
          <p:cNvPr id="3" name="Marcador de contenido 2">
            <a:extLst>
              <a:ext uri="{FF2B5EF4-FFF2-40B4-BE49-F238E27FC236}">
                <a16:creationId xmlns:a16="http://schemas.microsoft.com/office/drawing/2014/main" id="{9D957D80-72FA-BC67-17B2-B32205408B0E}"/>
              </a:ext>
            </a:extLst>
          </p:cNvPr>
          <p:cNvSpPr>
            <a:spLocks noGrp="1"/>
          </p:cNvSpPr>
          <p:nvPr>
            <p:ph idx="1"/>
          </p:nvPr>
        </p:nvSpPr>
        <p:spPr>
          <a:xfrm>
            <a:off x="6494318" y="1825625"/>
            <a:ext cx="5434446" cy="4351338"/>
          </a:xfrm>
        </p:spPr>
        <p:txBody>
          <a:bodyPr>
            <a:normAutofit fontScale="85000" lnSpcReduction="10000"/>
          </a:bodyPr>
          <a:lstStyle/>
          <a:p>
            <a:r>
              <a:rPr lang="es-ES" b="1" dirty="0"/>
              <a:t>Registro:</a:t>
            </a:r>
            <a:r>
              <a:rPr lang="es-ES" dirty="0"/>
              <a:t> El cliente envía una solicitud (HTTP POST) o llena un formulario manual para registrar su </a:t>
            </a:r>
            <a:r>
              <a:rPr lang="es-ES" dirty="0" err="1"/>
              <a:t>callback</a:t>
            </a:r>
            <a:r>
              <a:rPr lang="es-ES" dirty="0"/>
              <a:t>.</a:t>
            </a:r>
          </a:p>
          <a:p>
            <a:r>
              <a:rPr lang="es-ES" b="1" dirty="0"/>
              <a:t>Almacenamiento:</a:t>
            </a:r>
            <a:r>
              <a:rPr lang="es-ES" dirty="0"/>
              <a:t> La API almacena la información de este </a:t>
            </a:r>
            <a:r>
              <a:rPr lang="es-ES" dirty="0" err="1"/>
              <a:t>callback</a:t>
            </a:r>
            <a:r>
              <a:rPr lang="es-ES" dirty="0"/>
              <a:t>.</a:t>
            </a:r>
          </a:p>
          <a:p>
            <a:r>
              <a:rPr lang="es-ES" b="1" dirty="0"/>
              <a:t>Monitoreo:</a:t>
            </a:r>
            <a:r>
              <a:rPr lang="es-ES" dirty="0"/>
              <a:t> La API de </a:t>
            </a:r>
            <a:r>
              <a:rPr lang="es-ES" dirty="0" err="1"/>
              <a:t>streaming</a:t>
            </a:r>
            <a:r>
              <a:rPr lang="es-ES" dirty="0"/>
              <a:t> vigila si hay cambios en los datos o eventos.</a:t>
            </a:r>
          </a:p>
          <a:p>
            <a:r>
              <a:rPr lang="es-ES" b="1" dirty="0"/>
              <a:t>Ejecución:</a:t>
            </a:r>
            <a:r>
              <a:rPr lang="es-ES" dirty="0"/>
              <a:t> Cuando ocurre el evento, la API llama a todos los </a:t>
            </a:r>
            <a:r>
              <a:rPr lang="es-ES" dirty="0" err="1"/>
              <a:t>callbacks</a:t>
            </a:r>
            <a:r>
              <a:rPr lang="es-ES" dirty="0"/>
              <a:t> registrados mediante un </a:t>
            </a:r>
            <a:r>
              <a:rPr lang="es-ES" b="1" dirty="0"/>
              <a:t>HTTP POST</a:t>
            </a:r>
            <a:r>
              <a:rPr lang="es-ES" dirty="0"/>
              <a:t>.</a:t>
            </a:r>
          </a:p>
          <a:p>
            <a:endParaRPr lang="es-CO" dirty="0"/>
          </a:p>
        </p:txBody>
      </p:sp>
      <p:pic>
        <p:nvPicPr>
          <p:cNvPr id="5" name="Imagen 4" descr="Diagrama&#10;&#10;El contenido generado por IA puede ser incorrecto.">
            <a:extLst>
              <a:ext uri="{FF2B5EF4-FFF2-40B4-BE49-F238E27FC236}">
                <a16:creationId xmlns:a16="http://schemas.microsoft.com/office/drawing/2014/main" id="{E7FD091E-117E-7FF4-7F3B-48E1D247BEA4}"/>
              </a:ext>
            </a:extLst>
          </p:cNvPr>
          <p:cNvPicPr>
            <a:picLocks noChangeAspect="1"/>
          </p:cNvPicPr>
          <p:nvPr/>
        </p:nvPicPr>
        <p:blipFill>
          <a:blip r:embed="rId2"/>
          <a:stretch>
            <a:fillRect/>
          </a:stretch>
        </p:blipFill>
        <p:spPr>
          <a:xfrm>
            <a:off x="620862" y="1430771"/>
            <a:ext cx="5696811" cy="4854087"/>
          </a:xfrm>
          <a:prstGeom prst="rect">
            <a:avLst/>
          </a:prstGeom>
        </p:spPr>
      </p:pic>
    </p:spTree>
    <p:extLst>
      <p:ext uri="{BB962C8B-B14F-4D97-AF65-F5344CB8AC3E}">
        <p14:creationId xmlns:p14="http://schemas.microsoft.com/office/powerpoint/2010/main" val="3502223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D556EE-A707-B3CE-3B29-9F88F3D3C10D}"/>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5982332B-DFD4-6259-C57D-6E06F960EC67}"/>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25694063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B3752-E207-4780-7B81-48164E21F0B4}"/>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F0B1D0AF-33D2-D9EF-4F2B-06390659C13C}"/>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2706204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00198C-97D6-F1C0-1ABA-742038CB0F95}"/>
              </a:ext>
            </a:extLst>
          </p:cNvPr>
          <p:cNvSpPr>
            <a:spLocks noGrp="1"/>
          </p:cNvSpPr>
          <p:nvPr>
            <p:ph type="title"/>
          </p:nvPr>
        </p:nvSpPr>
        <p:spPr/>
        <p:txBody>
          <a:bodyPr/>
          <a:lstStyle/>
          <a:p>
            <a:r>
              <a:rPr lang="es-CO" dirty="0"/>
              <a:t>Arquitectura Genérica</a:t>
            </a:r>
          </a:p>
        </p:txBody>
      </p:sp>
      <p:pic>
        <p:nvPicPr>
          <p:cNvPr id="4" name="Marcador de contenido 3">
            <a:extLst>
              <a:ext uri="{FF2B5EF4-FFF2-40B4-BE49-F238E27FC236}">
                <a16:creationId xmlns:a16="http://schemas.microsoft.com/office/drawing/2014/main" id="{C39238DD-19B8-3819-FFA0-1C74C9EF4455}"/>
              </a:ext>
            </a:extLst>
          </p:cNvPr>
          <p:cNvPicPr>
            <a:picLocks noGrp="1" noChangeAspect="1"/>
          </p:cNvPicPr>
          <p:nvPr>
            <p:ph idx="1"/>
          </p:nvPr>
        </p:nvPicPr>
        <p:blipFill>
          <a:blip r:embed="rId2"/>
          <a:stretch>
            <a:fillRect/>
          </a:stretch>
        </p:blipFill>
        <p:spPr>
          <a:xfrm>
            <a:off x="2631721" y="1370636"/>
            <a:ext cx="6928558" cy="5487364"/>
          </a:xfrm>
          <a:prstGeom prst="rect">
            <a:avLst/>
          </a:prstGeom>
        </p:spPr>
      </p:pic>
    </p:spTree>
    <p:extLst>
      <p:ext uri="{BB962C8B-B14F-4D97-AF65-F5344CB8AC3E}">
        <p14:creationId xmlns:p14="http://schemas.microsoft.com/office/powerpoint/2010/main" val="4086502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E3FA8-2F9A-E774-9650-4DC88B43E275}"/>
            </a:ext>
          </a:extLst>
        </p:cNvPr>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5DC59C13-1F65-7467-7F85-5FC78F9BB1F3}"/>
              </a:ext>
            </a:extLst>
          </p:cNvPr>
          <p:cNvPicPr>
            <a:picLocks noGrp="1" noChangeAspect="1"/>
          </p:cNvPicPr>
          <p:nvPr>
            <p:ph idx="1"/>
          </p:nvPr>
        </p:nvPicPr>
        <p:blipFill>
          <a:blip r:embed="rId2"/>
          <a:stretch>
            <a:fillRect/>
          </a:stretch>
        </p:blipFill>
        <p:spPr>
          <a:xfrm>
            <a:off x="2209800" y="436713"/>
            <a:ext cx="7646743" cy="6056162"/>
          </a:xfrm>
          <a:prstGeom prst="rect">
            <a:avLst/>
          </a:prstGeom>
        </p:spPr>
      </p:pic>
      <p:sp>
        <p:nvSpPr>
          <p:cNvPr id="5" name="Rectángulo 4">
            <a:extLst>
              <a:ext uri="{FF2B5EF4-FFF2-40B4-BE49-F238E27FC236}">
                <a16:creationId xmlns:a16="http://schemas.microsoft.com/office/drawing/2014/main" id="{3065B859-604A-94D1-DEE9-7FBF8677D62B}"/>
              </a:ext>
            </a:extLst>
          </p:cNvPr>
          <p:cNvSpPr/>
          <p:nvPr/>
        </p:nvSpPr>
        <p:spPr>
          <a:xfrm>
            <a:off x="2819400" y="2827020"/>
            <a:ext cx="1348740" cy="998220"/>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1893033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9D9B78-F424-EF56-004C-C80E1369ADD8}"/>
              </a:ext>
            </a:extLst>
          </p:cNvPr>
          <p:cNvSpPr>
            <a:spLocks noGrp="1"/>
          </p:cNvSpPr>
          <p:nvPr>
            <p:ph type="title"/>
          </p:nvPr>
        </p:nvSpPr>
        <p:spPr/>
        <p:txBody>
          <a:bodyPr/>
          <a:lstStyle/>
          <a:p>
            <a:r>
              <a:rPr lang="es-CO" dirty="0"/>
              <a:t>Patrones Comunes de Interacción</a:t>
            </a:r>
          </a:p>
        </p:txBody>
      </p:sp>
      <p:sp>
        <p:nvSpPr>
          <p:cNvPr id="3" name="Marcador de contenido 2">
            <a:extLst>
              <a:ext uri="{FF2B5EF4-FFF2-40B4-BE49-F238E27FC236}">
                <a16:creationId xmlns:a16="http://schemas.microsoft.com/office/drawing/2014/main" id="{9B8DBD7B-8AD1-E896-BE12-A2B1865B821C}"/>
              </a:ext>
            </a:extLst>
          </p:cNvPr>
          <p:cNvSpPr>
            <a:spLocks noGrp="1"/>
          </p:cNvSpPr>
          <p:nvPr>
            <p:ph idx="1"/>
          </p:nvPr>
        </p:nvSpPr>
        <p:spPr/>
        <p:txBody>
          <a:bodyPr/>
          <a:lstStyle/>
          <a:p>
            <a:r>
              <a:rPr lang="en-US" dirty="0"/>
              <a:t>Request/response pattern</a:t>
            </a:r>
          </a:p>
          <a:p>
            <a:r>
              <a:rPr lang="en-US" dirty="0"/>
              <a:t>Publish/subscribe pattern</a:t>
            </a:r>
          </a:p>
          <a:p>
            <a:r>
              <a:rPr lang="en-US" dirty="0"/>
              <a:t>One-way pattern</a:t>
            </a:r>
          </a:p>
          <a:p>
            <a:r>
              <a:rPr lang="en-US" dirty="0"/>
              <a:t>Request/acknowledge pattern</a:t>
            </a:r>
          </a:p>
          <a:p>
            <a:r>
              <a:rPr lang="en-US" dirty="0"/>
              <a:t>Stream pattern</a:t>
            </a:r>
            <a:endParaRPr lang="es-CO" dirty="0"/>
          </a:p>
        </p:txBody>
      </p:sp>
    </p:spTree>
    <p:extLst>
      <p:ext uri="{BB962C8B-B14F-4D97-AF65-F5344CB8AC3E}">
        <p14:creationId xmlns:p14="http://schemas.microsoft.com/office/powerpoint/2010/main" val="1265098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C95781-55BD-7345-67E6-606F5B017120}"/>
              </a:ext>
            </a:extLst>
          </p:cNvPr>
          <p:cNvSpPr>
            <a:spLocks noGrp="1"/>
          </p:cNvSpPr>
          <p:nvPr>
            <p:ph type="title"/>
          </p:nvPr>
        </p:nvSpPr>
        <p:spPr/>
        <p:txBody>
          <a:bodyPr>
            <a:normAutofit fontScale="90000"/>
          </a:bodyPr>
          <a:lstStyle/>
          <a:p>
            <a:br>
              <a:rPr lang="en-US" dirty="0"/>
            </a:br>
            <a:r>
              <a:rPr lang="en-US" dirty="0"/>
              <a:t>Patron Petition/Respuesta (Request/response )</a:t>
            </a:r>
            <a:br>
              <a:rPr lang="en-US" dirty="0"/>
            </a:br>
            <a:endParaRPr lang="es-CO" dirty="0"/>
          </a:p>
        </p:txBody>
      </p:sp>
      <p:pic>
        <p:nvPicPr>
          <p:cNvPr id="5" name="Marcador de contenido 4" descr="Diagrama&#10;&#10;El contenido generado por IA puede ser incorrecto.">
            <a:extLst>
              <a:ext uri="{FF2B5EF4-FFF2-40B4-BE49-F238E27FC236}">
                <a16:creationId xmlns:a16="http://schemas.microsoft.com/office/drawing/2014/main" id="{43373720-8D83-1C49-1318-410EB53DBE60}"/>
              </a:ext>
            </a:extLst>
          </p:cNvPr>
          <p:cNvPicPr>
            <a:picLocks noGrp="1" noChangeAspect="1"/>
          </p:cNvPicPr>
          <p:nvPr>
            <p:ph idx="1"/>
          </p:nvPr>
        </p:nvPicPr>
        <p:blipFill>
          <a:blip r:embed="rId2"/>
          <a:stretch>
            <a:fillRect/>
          </a:stretch>
        </p:blipFill>
        <p:spPr>
          <a:xfrm>
            <a:off x="1535781" y="2196114"/>
            <a:ext cx="8948987" cy="4138011"/>
          </a:xfrm>
          <a:prstGeom prst="rect">
            <a:avLst/>
          </a:prstGeom>
        </p:spPr>
      </p:pic>
    </p:spTree>
    <p:extLst>
      <p:ext uri="{BB962C8B-B14F-4D97-AF65-F5344CB8AC3E}">
        <p14:creationId xmlns:p14="http://schemas.microsoft.com/office/powerpoint/2010/main" val="3019891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F4C12-D6F2-54E7-B71E-F6DD9943D82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439C9C3-B738-A1C9-E599-A8D06C4BBCEA}"/>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Petition/Respuesta (Request/response )</a:t>
            </a:r>
            <a:br>
              <a:rPr lang="en-US" dirty="0"/>
            </a:br>
            <a:endParaRPr lang="es-CO" dirty="0"/>
          </a:p>
        </p:txBody>
      </p:sp>
      <p:pic>
        <p:nvPicPr>
          <p:cNvPr id="7" name="Marcador de contenido 6" descr="Diagrama&#10;&#10;El contenido generado por IA puede ser incorrecto.">
            <a:extLst>
              <a:ext uri="{FF2B5EF4-FFF2-40B4-BE49-F238E27FC236}">
                <a16:creationId xmlns:a16="http://schemas.microsoft.com/office/drawing/2014/main" id="{579DB8F2-C554-B3BB-516E-0EA1F561F83A}"/>
              </a:ext>
            </a:extLst>
          </p:cNvPr>
          <p:cNvPicPr>
            <a:picLocks noGrp="1" noChangeAspect="1"/>
          </p:cNvPicPr>
          <p:nvPr>
            <p:ph idx="1"/>
          </p:nvPr>
        </p:nvPicPr>
        <p:blipFill>
          <a:blip r:embed="rId2"/>
          <a:stretch>
            <a:fillRect/>
          </a:stretch>
        </p:blipFill>
        <p:spPr>
          <a:xfrm>
            <a:off x="2514531" y="1292224"/>
            <a:ext cx="7715647" cy="5356225"/>
          </a:xfrm>
          <a:prstGeom prst="rect">
            <a:avLst/>
          </a:prstGeom>
        </p:spPr>
      </p:pic>
    </p:spTree>
    <p:extLst>
      <p:ext uri="{BB962C8B-B14F-4D97-AF65-F5344CB8AC3E}">
        <p14:creationId xmlns:p14="http://schemas.microsoft.com/office/powerpoint/2010/main" val="3507576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4076B-315D-49EA-6D75-BC17F4E1F9D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F225B02-BA28-4A3C-ED0D-BC02C4F36C3A}"/>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Petition/Respuesta (Request/response )</a:t>
            </a:r>
            <a:br>
              <a:rPr lang="en-US" dirty="0"/>
            </a:br>
            <a:endParaRPr lang="es-CO" dirty="0"/>
          </a:p>
        </p:txBody>
      </p:sp>
      <p:pic>
        <p:nvPicPr>
          <p:cNvPr id="6" name="Marcador de contenido 5" descr="Texto&#10;&#10;El contenido generado por IA puede ser incorrecto.">
            <a:extLst>
              <a:ext uri="{FF2B5EF4-FFF2-40B4-BE49-F238E27FC236}">
                <a16:creationId xmlns:a16="http://schemas.microsoft.com/office/drawing/2014/main" id="{EC78C864-829A-B476-F19E-B37F5303C01F}"/>
              </a:ext>
            </a:extLst>
          </p:cNvPr>
          <p:cNvPicPr>
            <a:picLocks noGrp="1" noChangeAspect="1"/>
          </p:cNvPicPr>
          <p:nvPr>
            <p:ph idx="1"/>
          </p:nvPr>
        </p:nvPicPr>
        <p:blipFill>
          <a:blip r:embed="rId2"/>
          <a:stretch>
            <a:fillRect/>
          </a:stretch>
        </p:blipFill>
        <p:spPr>
          <a:xfrm>
            <a:off x="2123768" y="1184070"/>
            <a:ext cx="7168611" cy="5618242"/>
          </a:xfrm>
          <a:prstGeom prst="rect">
            <a:avLst/>
          </a:prstGeom>
        </p:spPr>
      </p:pic>
    </p:spTree>
    <p:extLst>
      <p:ext uri="{BB962C8B-B14F-4D97-AF65-F5344CB8AC3E}">
        <p14:creationId xmlns:p14="http://schemas.microsoft.com/office/powerpoint/2010/main" val="3888946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54BEA-F6E7-6C4A-4BFC-AD1D9B22C49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C0740EF-E904-4ADD-957C-BAF7DF408628}"/>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Petition/Respuesta (Request/response )</a:t>
            </a:r>
            <a:br>
              <a:rPr lang="en-US" dirty="0"/>
            </a:br>
            <a:endParaRPr lang="es-CO" dirty="0"/>
          </a:p>
        </p:txBody>
      </p:sp>
      <p:pic>
        <p:nvPicPr>
          <p:cNvPr id="6" name="Imagen 5" descr="Diagrama&#10;&#10;El contenido generado por IA puede ser incorrecto.">
            <a:extLst>
              <a:ext uri="{FF2B5EF4-FFF2-40B4-BE49-F238E27FC236}">
                <a16:creationId xmlns:a16="http://schemas.microsoft.com/office/drawing/2014/main" id="{877B5F37-854D-6059-806A-154F9C8D81E8}"/>
              </a:ext>
            </a:extLst>
          </p:cNvPr>
          <p:cNvPicPr>
            <a:picLocks noChangeAspect="1"/>
          </p:cNvPicPr>
          <p:nvPr/>
        </p:nvPicPr>
        <p:blipFill>
          <a:blip r:embed="rId2"/>
          <a:stretch>
            <a:fillRect/>
          </a:stretch>
        </p:blipFill>
        <p:spPr>
          <a:xfrm>
            <a:off x="2026484" y="1614214"/>
            <a:ext cx="7513262" cy="4481786"/>
          </a:xfrm>
          <a:prstGeom prst="rect">
            <a:avLst/>
          </a:prstGeom>
        </p:spPr>
      </p:pic>
    </p:spTree>
    <p:extLst>
      <p:ext uri="{BB962C8B-B14F-4D97-AF65-F5344CB8AC3E}">
        <p14:creationId xmlns:p14="http://schemas.microsoft.com/office/powerpoint/2010/main" val="3017481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1AB44-5E9D-9F57-F4E8-BFFD9F0BAC7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C433288-CDFE-52C5-4024-417ECA4AF9F9}"/>
              </a:ext>
            </a:extLst>
          </p:cNvPr>
          <p:cNvSpPr>
            <a:spLocks noGrp="1"/>
          </p:cNvSpPr>
          <p:nvPr>
            <p:ph type="title"/>
          </p:nvPr>
        </p:nvSpPr>
        <p:spPr>
          <a:xfrm>
            <a:off x="238125" y="2628901"/>
            <a:ext cx="4686300" cy="1325563"/>
          </a:xfrm>
        </p:spPr>
        <p:txBody>
          <a:bodyPr>
            <a:normAutofit fontScale="90000"/>
          </a:bodyPr>
          <a:lstStyle/>
          <a:p>
            <a:br>
              <a:rPr lang="en-US" dirty="0"/>
            </a:br>
            <a:r>
              <a:rPr lang="en-US" sz="3100" dirty="0"/>
              <a:t>Patron </a:t>
            </a:r>
            <a:r>
              <a:rPr lang="en-US" sz="3100" dirty="0" err="1"/>
              <a:t>Solicitud</a:t>
            </a:r>
            <a:r>
              <a:rPr lang="en-US" sz="3100" dirty="0"/>
              <a:t>/</a:t>
            </a:r>
            <a:r>
              <a:rPr lang="en-US" sz="3100" dirty="0" err="1"/>
              <a:t>Confirmación</a:t>
            </a:r>
            <a:r>
              <a:rPr lang="en-US" sz="3100" dirty="0"/>
              <a:t> (Request/acknowledge)</a:t>
            </a:r>
            <a:br>
              <a:rPr lang="en-US" dirty="0"/>
            </a:br>
            <a:endParaRPr lang="es-CO" dirty="0"/>
          </a:p>
        </p:txBody>
      </p:sp>
      <p:pic>
        <p:nvPicPr>
          <p:cNvPr id="4" name="Imagen 3" descr="Diagrama&#10;&#10;El contenido generado por IA puede ser incorrecto.">
            <a:extLst>
              <a:ext uri="{FF2B5EF4-FFF2-40B4-BE49-F238E27FC236}">
                <a16:creationId xmlns:a16="http://schemas.microsoft.com/office/drawing/2014/main" id="{99FDE00E-80DD-2E9C-2A02-FECCBB3B106A}"/>
              </a:ext>
            </a:extLst>
          </p:cNvPr>
          <p:cNvPicPr>
            <a:picLocks noChangeAspect="1"/>
          </p:cNvPicPr>
          <p:nvPr/>
        </p:nvPicPr>
        <p:blipFill>
          <a:blip r:embed="rId2"/>
          <a:stretch>
            <a:fillRect/>
          </a:stretch>
        </p:blipFill>
        <p:spPr>
          <a:xfrm>
            <a:off x="5052440" y="626758"/>
            <a:ext cx="6901435" cy="5418548"/>
          </a:xfrm>
          <a:prstGeom prst="rect">
            <a:avLst/>
          </a:prstGeom>
        </p:spPr>
      </p:pic>
    </p:spTree>
    <p:extLst>
      <p:ext uri="{BB962C8B-B14F-4D97-AF65-F5344CB8AC3E}">
        <p14:creationId xmlns:p14="http://schemas.microsoft.com/office/powerpoint/2010/main" val="3686014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E98DD-A7C7-4FD9-B087-43066177F13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803DB41-99BC-5322-E3EB-1ADE3B5010A0}"/>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a:t>
            </a:r>
            <a:r>
              <a:rPr lang="en-US" dirty="0" err="1"/>
              <a:t>Publicador</a:t>
            </a:r>
            <a:r>
              <a:rPr lang="en-US" dirty="0"/>
              <a:t>/</a:t>
            </a:r>
            <a:r>
              <a:rPr lang="en-US" dirty="0" err="1"/>
              <a:t>Suscriptor</a:t>
            </a:r>
            <a:r>
              <a:rPr lang="en-US" dirty="0"/>
              <a:t> (Publish/subscribe)</a:t>
            </a:r>
            <a:br>
              <a:rPr lang="en-US" dirty="0"/>
            </a:br>
            <a:endParaRPr lang="es-CO" dirty="0"/>
          </a:p>
        </p:txBody>
      </p:sp>
      <p:pic>
        <p:nvPicPr>
          <p:cNvPr id="7" name="Imagen 6" descr="Diagrama&#10;&#10;El contenido generado por IA puede ser incorrecto.">
            <a:extLst>
              <a:ext uri="{FF2B5EF4-FFF2-40B4-BE49-F238E27FC236}">
                <a16:creationId xmlns:a16="http://schemas.microsoft.com/office/drawing/2014/main" id="{2CC65809-9FDC-01B2-2397-91060AC19EC1}"/>
              </a:ext>
            </a:extLst>
          </p:cNvPr>
          <p:cNvPicPr>
            <a:picLocks noChangeAspect="1"/>
          </p:cNvPicPr>
          <p:nvPr/>
        </p:nvPicPr>
        <p:blipFill>
          <a:blip r:embed="rId2"/>
          <a:stretch>
            <a:fillRect/>
          </a:stretch>
        </p:blipFill>
        <p:spPr>
          <a:xfrm>
            <a:off x="2361667" y="2090475"/>
            <a:ext cx="7640116" cy="3762900"/>
          </a:xfrm>
          <a:prstGeom prst="rect">
            <a:avLst/>
          </a:prstGeom>
        </p:spPr>
      </p:pic>
    </p:spTree>
    <p:extLst>
      <p:ext uri="{BB962C8B-B14F-4D97-AF65-F5344CB8AC3E}">
        <p14:creationId xmlns:p14="http://schemas.microsoft.com/office/powerpoint/2010/main" val="2592068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165249A0-A502-EB7A-DE9C-C1E2E978A96B}"/>
              </a:ext>
            </a:extLst>
          </p:cNvPr>
          <p:cNvPicPr>
            <a:picLocks noGrp="1" noChangeAspect="1"/>
          </p:cNvPicPr>
          <p:nvPr>
            <p:ph idx="1"/>
          </p:nvPr>
        </p:nvPicPr>
        <p:blipFill>
          <a:blip r:embed="rId2"/>
          <a:stretch>
            <a:fillRect/>
          </a:stretch>
        </p:blipFill>
        <p:spPr>
          <a:xfrm>
            <a:off x="1102582" y="1265943"/>
            <a:ext cx="3470651" cy="4351338"/>
          </a:xfrm>
          <a:prstGeom prst="rect">
            <a:avLst/>
          </a:prstGeom>
        </p:spPr>
      </p:pic>
    </p:spTree>
    <p:extLst>
      <p:ext uri="{BB962C8B-B14F-4D97-AF65-F5344CB8AC3E}">
        <p14:creationId xmlns:p14="http://schemas.microsoft.com/office/powerpoint/2010/main" val="18682630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B709D2-E97A-9B32-334F-306A29EF6CC4}"/>
              </a:ext>
            </a:extLst>
          </p:cNvPr>
          <p:cNvSpPr>
            <a:spLocks noGrp="1"/>
          </p:cNvSpPr>
          <p:nvPr>
            <p:ph type="title"/>
          </p:nvPr>
        </p:nvSpPr>
        <p:spPr/>
        <p:txBody>
          <a:bodyPr>
            <a:normAutofit/>
          </a:bodyPr>
          <a:lstStyle/>
          <a:p>
            <a:r>
              <a:rPr lang="es-ES" b="1" dirty="0"/>
              <a:t>Ejemplo 1: Aplicación de Transporte (tipo Uber/Cabify)</a:t>
            </a:r>
            <a:endParaRPr lang="es-CO" dirty="0"/>
          </a:p>
        </p:txBody>
      </p:sp>
      <p:sp>
        <p:nvSpPr>
          <p:cNvPr id="3" name="Marcador de contenido 2">
            <a:extLst>
              <a:ext uri="{FF2B5EF4-FFF2-40B4-BE49-F238E27FC236}">
                <a16:creationId xmlns:a16="http://schemas.microsoft.com/office/drawing/2014/main" id="{F3D3D22B-506E-58D2-A67E-53B256E0A85C}"/>
              </a:ext>
            </a:extLst>
          </p:cNvPr>
          <p:cNvSpPr>
            <a:spLocks noGrp="1"/>
          </p:cNvSpPr>
          <p:nvPr>
            <p:ph idx="1"/>
          </p:nvPr>
        </p:nvSpPr>
        <p:spPr/>
        <p:txBody>
          <a:bodyPr>
            <a:normAutofit fontScale="92500" lnSpcReduction="10000"/>
          </a:bodyPr>
          <a:lstStyle/>
          <a:p>
            <a:r>
              <a:rPr lang="es-ES" dirty="0"/>
              <a:t>Imagina el flujo de datos cuando pides un viaje. Aquí los </a:t>
            </a:r>
            <a:r>
              <a:rPr lang="es-ES" dirty="0" err="1"/>
              <a:t>Topics</a:t>
            </a:r>
            <a:r>
              <a:rPr lang="es-ES" dirty="0"/>
              <a:t> se usan para separar eventos geográficos o de estado.</a:t>
            </a:r>
          </a:p>
          <a:p>
            <a:r>
              <a:rPr lang="es-ES" b="1" dirty="0"/>
              <a:t>El Publicador:</a:t>
            </a:r>
            <a:r>
              <a:rPr lang="es-ES" dirty="0"/>
              <a:t> La aplicación del conductor (GPS).</a:t>
            </a:r>
          </a:p>
          <a:p>
            <a:r>
              <a:rPr lang="es-ES" b="1" dirty="0"/>
              <a:t>El </a:t>
            </a:r>
            <a:r>
              <a:rPr lang="es-ES" b="1" dirty="0" err="1"/>
              <a:t>Topic</a:t>
            </a:r>
            <a:r>
              <a:rPr lang="es-ES" b="1" dirty="0"/>
              <a:t>:</a:t>
            </a:r>
            <a:r>
              <a:rPr lang="es-ES" dirty="0"/>
              <a:t> </a:t>
            </a:r>
            <a:r>
              <a:rPr lang="es-ES" dirty="0" err="1"/>
              <a:t>conductores.ubicacion</a:t>
            </a:r>
            <a:endParaRPr lang="es-ES" dirty="0"/>
          </a:p>
          <a:p>
            <a:r>
              <a:rPr lang="es-ES" b="1" dirty="0"/>
              <a:t>Los Suscriptores (quienes escuchan el </a:t>
            </a:r>
            <a:r>
              <a:rPr lang="es-ES" b="1" dirty="0" err="1"/>
              <a:t>topic</a:t>
            </a:r>
            <a:r>
              <a:rPr lang="es-ES" b="1" dirty="0"/>
              <a:t>):</a:t>
            </a:r>
            <a:endParaRPr lang="es-ES" dirty="0"/>
          </a:p>
          <a:p>
            <a:pPr lvl="1"/>
            <a:r>
              <a:rPr lang="es-ES" b="1" dirty="0"/>
              <a:t>Servicio de Mapa:</a:t>
            </a:r>
            <a:r>
              <a:rPr lang="es-ES" dirty="0"/>
              <a:t> Para mostrar el coche moviéndose en tu pantalla.</a:t>
            </a:r>
          </a:p>
          <a:p>
            <a:pPr lvl="1"/>
            <a:r>
              <a:rPr lang="es-ES" b="1" dirty="0"/>
              <a:t>Servicio de Emparejamiento:</a:t>
            </a:r>
            <a:r>
              <a:rPr lang="es-ES" dirty="0"/>
              <a:t> Para calcular si está cerca de nuevos pasajeros.</a:t>
            </a:r>
          </a:p>
          <a:p>
            <a:pPr lvl="1"/>
            <a:r>
              <a:rPr lang="es-ES" b="1" dirty="0"/>
              <a:t>Servicio de Seguridad:</a:t>
            </a:r>
            <a:r>
              <a:rPr lang="es-ES" dirty="0"/>
              <a:t> Para detectar paradas inusuales o desvíos largos.</a:t>
            </a:r>
          </a:p>
          <a:p>
            <a:r>
              <a:rPr lang="es-ES" b="1" dirty="0"/>
              <a:t>La utilidad del </a:t>
            </a:r>
            <a:r>
              <a:rPr lang="es-ES" b="1" dirty="0" err="1"/>
              <a:t>Topic</a:t>
            </a:r>
            <a:r>
              <a:rPr lang="es-ES" b="1" dirty="0"/>
              <a:t>:</a:t>
            </a:r>
            <a:r>
              <a:rPr lang="es-ES" dirty="0"/>
              <a:t> El conductor envía su ubicación </a:t>
            </a:r>
            <a:r>
              <a:rPr lang="es-ES" b="1" dirty="0"/>
              <a:t>una sola vez</a:t>
            </a:r>
            <a:r>
              <a:rPr lang="es-ES" dirty="0"/>
              <a:t> al </a:t>
            </a:r>
            <a:r>
              <a:rPr lang="es-ES" dirty="0" err="1"/>
              <a:t>topic</a:t>
            </a:r>
            <a:r>
              <a:rPr lang="es-ES" dirty="0"/>
              <a:t>, y tres sistemas diferentes la reciben y la usan para cosas distintas.</a:t>
            </a:r>
          </a:p>
          <a:p>
            <a:endParaRPr lang="es-CO" dirty="0"/>
          </a:p>
        </p:txBody>
      </p:sp>
    </p:spTree>
    <p:extLst>
      <p:ext uri="{BB962C8B-B14F-4D97-AF65-F5344CB8AC3E}">
        <p14:creationId xmlns:p14="http://schemas.microsoft.com/office/powerpoint/2010/main" val="1346229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DEF425-8123-1450-E24B-0A650F8FEFA8}"/>
              </a:ext>
            </a:extLst>
          </p:cNvPr>
          <p:cNvSpPr>
            <a:spLocks noGrp="1"/>
          </p:cNvSpPr>
          <p:nvPr>
            <p:ph type="title"/>
          </p:nvPr>
        </p:nvSpPr>
        <p:spPr/>
        <p:txBody>
          <a:bodyPr>
            <a:normAutofit fontScale="90000"/>
          </a:bodyPr>
          <a:lstStyle/>
          <a:p>
            <a:r>
              <a:rPr lang="es-ES" b="1" dirty="0"/>
              <a:t>Ejemplo 2: Sistema de Noticias o Alertas Deportivas</a:t>
            </a:r>
            <a:br>
              <a:rPr lang="es-ES" b="1" dirty="0"/>
            </a:br>
            <a:endParaRPr lang="es-CO" dirty="0"/>
          </a:p>
        </p:txBody>
      </p:sp>
      <p:sp>
        <p:nvSpPr>
          <p:cNvPr id="3" name="Marcador de contenido 2">
            <a:extLst>
              <a:ext uri="{FF2B5EF4-FFF2-40B4-BE49-F238E27FC236}">
                <a16:creationId xmlns:a16="http://schemas.microsoft.com/office/drawing/2014/main" id="{16B8367A-7460-4B01-147D-B7941694437B}"/>
              </a:ext>
            </a:extLst>
          </p:cNvPr>
          <p:cNvSpPr>
            <a:spLocks noGrp="1"/>
          </p:cNvSpPr>
          <p:nvPr>
            <p:ph idx="1"/>
          </p:nvPr>
        </p:nvSpPr>
        <p:spPr/>
        <p:txBody>
          <a:bodyPr>
            <a:normAutofit fontScale="92500" lnSpcReduction="20000"/>
          </a:bodyPr>
          <a:lstStyle/>
          <a:p>
            <a:r>
              <a:rPr lang="es-ES" dirty="0"/>
              <a:t>Este es el ejemplo más clásico. Los </a:t>
            </a:r>
            <a:r>
              <a:rPr lang="es-ES" dirty="0" err="1"/>
              <a:t>topics</a:t>
            </a:r>
            <a:r>
              <a:rPr lang="es-ES" dirty="0"/>
              <a:t> sirven para filtrar contenido.</a:t>
            </a:r>
          </a:p>
          <a:p>
            <a:r>
              <a:rPr lang="es-ES" b="1" dirty="0"/>
              <a:t>Publicador:</a:t>
            </a:r>
            <a:r>
              <a:rPr lang="es-ES" dirty="0"/>
              <a:t> El sistema central de noticias de un diario deportivo.</a:t>
            </a:r>
          </a:p>
          <a:p>
            <a:r>
              <a:rPr lang="es-ES" b="1" dirty="0" err="1"/>
              <a:t>Topics</a:t>
            </a:r>
            <a:r>
              <a:rPr lang="es-ES" b="1" dirty="0"/>
              <a:t> disponibles:</a:t>
            </a:r>
            <a:endParaRPr lang="es-ES" dirty="0"/>
          </a:p>
          <a:p>
            <a:pPr lvl="1"/>
            <a:r>
              <a:rPr lang="es-ES" dirty="0" err="1"/>
              <a:t>deportes.futbol.medellin</a:t>
            </a:r>
            <a:endParaRPr lang="es-ES" dirty="0"/>
          </a:p>
          <a:p>
            <a:pPr lvl="1"/>
            <a:r>
              <a:rPr lang="es-ES" dirty="0" err="1"/>
              <a:t>deportes.futbol.nacional</a:t>
            </a:r>
            <a:endParaRPr lang="es-ES" dirty="0"/>
          </a:p>
          <a:p>
            <a:pPr lvl="1"/>
            <a:r>
              <a:rPr lang="es-ES" dirty="0" err="1"/>
              <a:t>deportes.baloncesto</a:t>
            </a:r>
            <a:endParaRPr lang="es-ES" dirty="0"/>
          </a:p>
          <a:p>
            <a:r>
              <a:rPr lang="es-ES" b="1" dirty="0"/>
              <a:t>Suscriptores (Usuarios):</a:t>
            </a:r>
            <a:endParaRPr lang="es-ES" dirty="0"/>
          </a:p>
          <a:p>
            <a:pPr lvl="1"/>
            <a:r>
              <a:rPr lang="es-ES" b="1" dirty="0"/>
              <a:t>Usuario A:</a:t>
            </a:r>
            <a:r>
              <a:rPr lang="es-ES" dirty="0"/>
              <a:t> Se suscribe solo a </a:t>
            </a:r>
            <a:r>
              <a:rPr lang="es-ES" dirty="0" err="1"/>
              <a:t>deportes.futbol.medellin</a:t>
            </a:r>
            <a:r>
              <a:rPr lang="es-ES" dirty="0"/>
              <a:t>.</a:t>
            </a:r>
          </a:p>
          <a:p>
            <a:pPr lvl="1"/>
            <a:r>
              <a:rPr lang="es-ES" b="1" dirty="0"/>
              <a:t>Usuario B:</a:t>
            </a:r>
            <a:r>
              <a:rPr lang="es-ES" dirty="0"/>
              <a:t> Se suscribe a </a:t>
            </a:r>
            <a:r>
              <a:rPr lang="es-ES" dirty="0" err="1"/>
              <a:t>deportes.baloncesto</a:t>
            </a:r>
            <a:r>
              <a:rPr lang="es-ES" dirty="0"/>
              <a:t>.</a:t>
            </a:r>
          </a:p>
          <a:p>
            <a:r>
              <a:rPr lang="es-ES" b="1" dirty="0"/>
              <a:t>Flujo:</a:t>
            </a:r>
            <a:r>
              <a:rPr lang="es-ES" dirty="0"/>
              <a:t> Si el publicador envía una noticia de un gol al </a:t>
            </a:r>
            <a:r>
              <a:rPr lang="es-ES" dirty="0" err="1"/>
              <a:t>topic</a:t>
            </a:r>
            <a:r>
              <a:rPr lang="es-ES" dirty="0"/>
              <a:t> del deportivo independiente </a:t>
            </a:r>
            <a:r>
              <a:rPr lang="es-ES" dirty="0" err="1"/>
              <a:t>medellín</a:t>
            </a:r>
            <a:r>
              <a:rPr lang="es-ES" dirty="0"/>
              <a:t>, el Usuario B </a:t>
            </a:r>
            <a:r>
              <a:rPr lang="es-ES" b="1" dirty="0"/>
              <a:t>no</a:t>
            </a:r>
            <a:r>
              <a:rPr lang="es-ES" dirty="0"/>
              <a:t> recibe nada (ahorrando datos y molestias), porque no está "sintonizado" en ese canal.</a:t>
            </a:r>
          </a:p>
          <a:p>
            <a:endParaRPr lang="es-CO" dirty="0"/>
          </a:p>
        </p:txBody>
      </p:sp>
    </p:spTree>
    <p:extLst>
      <p:ext uri="{BB962C8B-B14F-4D97-AF65-F5344CB8AC3E}">
        <p14:creationId xmlns:p14="http://schemas.microsoft.com/office/powerpoint/2010/main" val="979550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74F8D2-E450-C48B-EEAD-D75B08C2D6F4}"/>
              </a:ext>
            </a:extLst>
          </p:cNvPr>
          <p:cNvSpPr>
            <a:spLocks noGrp="1"/>
          </p:cNvSpPr>
          <p:nvPr>
            <p:ph type="title"/>
          </p:nvPr>
        </p:nvSpPr>
        <p:spPr>
          <a:xfrm>
            <a:off x="838200" y="434493"/>
            <a:ext cx="10515600" cy="1325563"/>
          </a:xfrm>
        </p:spPr>
        <p:txBody>
          <a:bodyPr>
            <a:normAutofit fontScale="90000"/>
          </a:bodyPr>
          <a:lstStyle/>
          <a:p>
            <a:r>
              <a:rPr lang="es-ES" b="1" dirty="0"/>
              <a:t>Ejemplo 3: </a:t>
            </a:r>
            <a:r>
              <a:rPr lang="es-ES" b="1" dirty="0" err="1"/>
              <a:t>IoT</a:t>
            </a:r>
            <a:r>
              <a:rPr lang="es-ES" b="1" dirty="0"/>
              <a:t> en una Fábrica Inteligente (Sensores)</a:t>
            </a:r>
            <a:br>
              <a:rPr lang="es-ES" b="1" dirty="0"/>
            </a:br>
            <a:endParaRPr lang="es-CO" dirty="0"/>
          </a:p>
        </p:txBody>
      </p:sp>
      <p:sp>
        <p:nvSpPr>
          <p:cNvPr id="3" name="Marcador de contenido 2">
            <a:extLst>
              <a:ext uri="{FF2B5EF4-FFF2-40B4-BE49-F238E27FC236}">
                <a16:creationId xmlns:a16="http://schemas.microsoft.com/office/drawing/2014/main" id="{0D77B438-D02A-4BB4-C90D-F23DFF160D4C}"/>
              </a:ext>
            </a:extLst>
          </p:cNvPr>
          <p:cNvSpPr>
            <a:spLocks noGrp="1"/>
          </p:cNvSpPr>
          <p:nvPr>
            <p:ph idx="1"/>
          </p:nvPr>
        </p:nvSpPr>
        <p:spPr/>
        <p:txBody>
          <a:bodyPr>
            <a:normAutofit fontScale="92500" lnSpcReduction="10000"/>
          </a:bodyPr>
          <a:lstStyle/>
          <a:p>
            <a:pPr marL="0" indent="0">
              <a:buNone/>
            </a:pPr>
            <a:r>
              <a:rPr lang="es-ES" dirty="0"/>
              <a:t>En la industria, los </a:t>
            </a:r>
            <a:r>
              <a:rPr lang="es-ES" dirty="0" err="1"/>
              <a:t>topics</a:t>
            </a:r>
            <a:r>
              <a:rPr lang="es-ES" dirty="0"/>
              <a:t> suelen tener una estructura jerárquica (separada por puntos o barras) para organizar miles de sensores.</a:t>
            </a:r>
          </a:p>
          <a:p>
            <a:r>
              <a:rPr lang="es-ES" b="1" dirty="0"/>
              <a:t>Publicadores:</a:t>
            </a:r>
            <a:r>
              <a:rPr lang="es-ES" dirty="0"/>
              <a:t> Sensores de temperatura en las máquinas.</a:t>
            </a:r>
          </a:p>
          <a:p>
            <a:r>
              <a:rPr lang="es-ES" b="1" dirty="0"/>
              <a:t>Estructura del </a:t>
            </a:r>
            <a:r>
              <a:rPr lang="es-ES" b="1" dirty="0" err="1"/>
              <a:t>Topic</a:t>
            </a:r>
            <a:r>
              <a:rPr lang="es-ES" b="1" dirty="0"/>
              <a:t>:</a:t>
            </a:r>
            <a:r>
              <a:rPr lang="es-ES" dirty="0"/>
              <a:t> fabrica / [zona] / [</a:t>
            </a:r>
            <a:r>
              <a:rPr lang="es-ES" dirty="0" err="1"/>
              <a:t>maquina_id</a:t>
            </a:r>
            <a:r>
              <a:rPr lang="es-ES" dirty="0"/>
              <a:t>] / [sensor]</a:t>
            </a:r>
          </a:p>
          <a:p>
            <a:pPr lvl="1"/>
            <a:r>
              <a:rPr lang="es-ES" dirty="0"/>
              <a:t>Ejemplo </a:t>
            </a:r>
            <a:r>
              <a:rPr lang="es-ES" dirty="0" err="1"/>
              <a:t>Topic</a:t>
            </a:r>
            <a:r>
              <a:rPr lang="es-ES" dirty="0"/>
              <a:t> A: fabrica/zona-norte/torno-5/temperatura</a:t>
            </a:r>
          </a:p>
          <a:p>
            <a:pPr lvl="1"/>
            <a:r>
              <a:rPr lang="es-ES" dirty="0"/>
              <a:t>Ejemplo </a:t>
            </a:r>
            <a:r>
              <a:rPr lang="es-ES" dirty="0" err="1"/>
              <a:t>Topic</a:t>
            </a:r>
            <a:r>
              <a:rPr lang="es-ES" dirty="0"/>
              <a:t> B: fabrica/zona-sur/prensa-2/</a:t>
            </a:r>
            <a:r>
              <a:rPr lang="es-ES" dirty="0" err="1"/>
              <a:t>vibracion</a:t>
            </a:r>
            <a:endParaRPr lang="es-ES" dirty="0"/>
          </a:p>
          <a:p>
            <a:r>
              <a:rPr lang="es-ES" b="1" dirty="0"/>
              <a:t>Suscriptores:</a:t>
            </a:r>
            <a:endParaRPr lang="es-ES" dirty="0"/>
          </a:p>
          <a:p>
            <a:pPr lvl="1"/>
            <a:r>
              <a:rPr lang="es-ES" b="1" dirty="0"/>
              <a:t>Panel de Control (</a:t>
            </a:r>
            <a:r>
              <a:rPr lang="es-ES" b="1" dirty="0" err="1"/>
              <a:t>Dashboard</a:t>
            </a:r>
            <a:r>
              <a:rPr lang="es-ES" b="1" dirty="0"/>
              <a:t>):</a:t>
            </a:r>
            <a:r>
              <a:rPr lang="es-ES" dirty="0"/>
              <a:t> Se suscribe a fabrica/zona-norte/# (el comodín # significa "escucha todo lo de la zona norte").</a:t>
            </a:r>
          </a:p>
          <a:p>
            <a:pPr lvl="1"/>
            <a:r>
              <a:rPr lang="es-ES" b="1" dirty="0"/>
              <a:t>Sistema de Alarma de Incendios:</a:t>
            </a:r>
            <a:r>
              <a:rPr lang="es-ES" dirty="0"/>
              <a:t> Se suscribe a fabrica/+/+/temperatura (escucha la temperatura de </a:t>
            </a:r>
            <a:r>
              <a:rPr lang="es-ES" i="1" dirty="0"/>
              <a:t>cualquier</a:t>
            </a:r>
            <a:r>
              <a:rPr lang="es-ES" dirty="0"/>
              <a:t> zona y </a:t>
            </a:r>
            <a:r>
              <a:rPr lang="es-ES" i="1" dirty="0"/>
              <a:t>cualquier</a:t>
            </a:r>
            <a:r>
              <a:rPr lang="es-ES" dirty="0"/>
              <a:t> máquina, ignorando la vibración).</a:t>
            </a:r>
          </a:p>
          <a:p>
            <a:endParaRPr lang="es-CO" dirty="0"/>
          </a:p>
        </p:txBody>
      </p:sp>
    </p:spTree>
    <p:extLst>
      <p:ext uri="{BB962C8B-B14F-4D97-AF65-F5344CB8AC3E}">
        <p14:creationId xmlns:p14="http://schemas.microsoft.com/office/powerpoint/2010/main" val="70234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A1A7B-44A6-B67C-2815-A77CAA370B9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5510F14-8FD3-3898-EFB3-19F9B14D3F21}"/>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a:t>
            </a:r>
            <a:r>
              <a:rPr lang="en-US" dirty="0" err="1"/>
              <a:t>Publicador</a:t>
            </a:r>
            <a:r>
              <a:rPr lang="en-US" dirty="0"/>
              <a:t>/</a:t>
            </a:r>
            <a:r>
              <a:rPr lang="en-US" dirty="0" err="1"/>
              <a:t>Suscriptor</a:t>
            </a:r>
            <a:r>
              <a:rPr lang="en-US" dirty="0"/>
              <a:t> (Publish/subscribe)</a:t>
            </a:r>
            <a:br>
              <a:rPr lang="en-US" dirty="0"/>
            </a:br>
            <a:endParaRPr lang="es-CO" dirty="0"/>
          </a:p>
        </p:txBody>
      </p:sp>
      <p:pic>
        <p:nvPicPr>
          <p:cNvPr id="4" name="Imagen 3" descr="Diagrama&#10;&#10;El contenido generado por IA puede ser incorrecto.">
            <a:extLst>
              <a:ext uri="{FF2B5EF4-FFF2-40B4-BE49-F238E27FC236}">
                <a16:creationId xmlns:a16="http://schemas.microsoft.com/office/drawing/2014/main" id="{269B3695-180D-7265-29B8-B21343337BB9}"/>
              </a:ext>
            </a:extLst>
          </p:cNvPr>
          <p:cNvPicPr>
            <a:picLocks noChangeAspect="1"/>
          </p:cNvPicPr>
          <p:nvPr/>
        </p:nvPicPr>
        <p:blipFill>
          <a:blip r:embed="rId2"/>
          <a:stretch>
            <a:fillRect/>
          </a:stretch>
        </p:blipFill>
        <p:spPr>
          <a:xfrm>
            <a:off x="3676650" y="1535114"/>
            <a:ext cx="4453258" cy="5347598"/>
          </a:xfrm>
          <a:prstGeom prst="rect">
            <a:avLst/>
          </a:prstGeom>
        </p:spPr>
      </p:pic>
    </p:spTree>
    <p:extLst>
      <p:ext uri="{BB962C8B-B14F-4D97-AF65-F5344CB8AC3E}">
        <p14:creationId xmlns:p14="http://schemas.microsoft.com/office/powerpoint/2010/main" val="324188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9F6EC-68A0-E6F6-90A5-6310B5FFCF4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A5CF72E-5795-1DAA-2288-9BE83302E476}"/>
              </a:ext>
            </a:extLst>
          </p:cNvPr>
          <p:cNvSpPr>
            <a:spLocks noGrp="1"/>
          </p:cNvSpPr>
          <p:nvPr>
            <p:ph type="title"/>
          </p:nvPr>
        </p:nvSpPr>
        <p:spPr>
          <a:xfrm>
            <a:off x="838200" y="209551"/>
            <a:ext cx="10515600" cy="1325563"/>
          </a:xfrm>
        </p:spPr>
        <p:txBody>
          <a:bodyPr>
            <a:normAutofit fontScale="90000"/>
          </a:bodyPr>
          <a:lstStyle/>
          <a:p>
            <a:br>
              <a:rPr lang="en-US" dirty="0"/>
            </a:br>
            <a:r>
              <a:rPr lang="en-US" dirty="0"/>
              <a:t>Patron </a:t>
            </a:r>
            <a:r>
              <a:rPr lang="en-US" dirty="0" err="1"/>
              <a:t>unidireccional</a:t>
            </a:r>
            <a:r>
              <a:rPr lang="en-US" dirty="0"/>
              <a:t> (One-way)</a:t>
            </a:r>
            <a:br>
              <a:rPr lang="en-US" dirty="0"/>
            </a:br>
            <a:endParaRPr lang="es-CO" dirty="0"/>
          </a:p>
        </p:txBody>
      </p:sp>
      <p:pic>
        <p:nvPicPr>
          <p:cNvPr id="5" name="Imagen 4" descr="Diagrama&#10;&#10;El contenido generado por IA puede ser incorrecto.">
            <a:extLst>
              <a:ext uri="{FF2B5EF4-FFF2-40B4-BE49-F238E27FC236}">
                <a16:creationId xmlns:a16="http://schemas.microsoft.com/office/drawing/2014/main" id="{9D108C98-A455-3B93-43D2-404304F8DFF8}"/>
              </a:ext>
            </a:extLst>
          </p:cNvPr>
          <p:cNvPicPr>
            <a:picLocks noChangeAspect="1"/>
          </p:cNvPicPr>
          <p:nvPr/>
        </p:nvPicPr>
        <p:blipFill>
          <a:blip r:embed="rId2"/>
          <a:stretch>
            <a:fillRect/>
          </a:stretch>
        </p:blipFill>
        <p:spPr>
          <a:xfrm>
            <a:off x="2485593" y="1099760"/>
            <a:ext cx="6192114" cy="5401429"/>
          </a:xfrm>
          <a:prstGeom prst="rect">
            <a:avLst/>
          </a:prstGeom>
        </p:spPr>
      </p:pic>
    </p:spTree>
    <p:extLst>
      <p:ext uri="{BB962C8B-B14F-4D97-AF65-F5344CB8AC3E}">
        <p14:creationId xmlns:p14="http://schemas.microsoft.com/office/powerpoint/2010/main" val="33317220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379D41-791A-FD27-18FC-98CEE8F496FA}"/>
              </a:ext>
            </a:extLst>
          </p:cNvPr>
          <p:cNvSpPr>
            <a:spLocks noGrp="1"/>
          </p:cNvSpPr>
          <p:nvPr>
            <p:ph type="title"/>
          </p:nvPr>
        </p:nvSpPr>
        <p:spPr/>
        <p:txBody>
          <a:bodyPr/>
          <a:lstStyle/>
          <a:p>
            <a:r>
              <a:rPr lang="es-CO" dirty="0"/>
              <a:t>Ejemplos</a:t>
            </a:r>
          </a:p>
        </p:txBody>
      </p:sp>
      <p:sp>
        <p:nvSpPr>
          <p:cNvPr id="3" name="Marcador de contenido 2">
            <a:extLst>
              <a:ext uri="{FF2B5EF4-FFF2-40B4-BE49-F238E27FC236}">
                <a16:creationId xmlns:a16="http://schemas.microsoft.com/office/drawing/2014/main" id="{8126A05A-ED45-EE6E-E2A0-9D2796C15D47}"/>
              </a:ext>
            </a:extLst>
          </p:cNvPr>
          <p:cNvSpPr>
            <a:spLocks noGrp="1"/>
          </p:cNvSpPr>
          <p:nvPr>
            <p:ph idx="1"/>
          </p:nvPr>
        </p:nvSpPr>
        <p:spPr/>
        <p:txBody>
          <a:bodyPr>
            <a:normAutofit fontScale="70000" lnSpcReduction="20000"/>
          </a:bodyPr>
          <a:lstStyle/>
          <a:p>
            <a:pPr marL="0" indent="0">
              <a:buNone/>
            </a:pPr>
            <a:r>
              <a:rPr lang="es-ES" b="1" dirty="0"/>
              <a:t>1. Telemetría y Logs (</a:t>
            </a:r>
            <a:r>
              <a:rPr lang="es-ES" b="1" dirty="0" err="1"/>
              <a:t>Logging</a:t>
            </a:r>
            <a:r>
              <a:rPr lang="es-ES" b="1" dirty="0"/>
              <a:t>)</a:t>
            </a:r>
          </a:p>
          <a:p>
            <a:r>
              <a:rPr lang="es-ES" dirty="0"/>
              <a:t>Este es el caso de uso por excelencia. Cuando una aplicación genera registros (logs) de funcionamiento o errores, no debe detener su operación principal para esperar que el servidor de logs confirme que guardó el archivo.</a:t>
            </a:r>
          </a:p>
          <a:p>
            <a:r>
              <a:rPr lang="es-ES" b="1" dirty="0"/>
              <a:t>Escenario:</a:t>
            </a:r>
            <a:r>
              <a:rPr lang="es-ES" dirty="0"/>
              <a:t> Una aplicación móvil envía logs de "Batería baja" o "Error en pantalla X".</a:t>
            </a:r>
          </a:p>
          <a:p>
            <a:r>
              <a:rPr lang="es-ES" b="1" dirty="0"/>
              <a:t>Por qué </a:t>
            </a:r>
            <a:r>
              <a:rPr lang="es-ES" b="1" dirty="0" err="1"/>
              <a:t>One-Way</a:t>
            </a:r>
            <a:r>
              <a:rPr lang="es-ES" b="1" dirty="0"/>
              <a:t>:</a:t>
            </a:r>
            <a:r>
              <a:rPr lang="es-ES" dirty="0"/>
              <a:t> Si el servidor de logs está lento o caído, la aplicación del usuario no debe congelarse. El dato se envía y la app sigue funcionando.</a:t>
            </a:r>
          </a:p>
          <a:p>
            <a:pPr marL="0" indent="0">
              <a:buNone/>
            </a:pPr>
            <a:r>
              <a:rPr lang="es-ES" b="1" dirty="0"/>
              <a:t>2. Sensores </a:t>
            </a:r>
            <a:r>
              <a:rPr lang="es-ES" b="1" dirty="0" err="1"/>
              <a:t>IoT</a:t>
            </a:r>
            <a:r>
              <a:rPr lang="es-ES" b="1" dirty="0"/>
              <a:t> de Alta Frecuencia</a:t>
            </a:r>
          </a:p>
          <a:p>
            <a:r>
              <a:rPr lang="es-ES" dirty="0"/>
              <a:t>Imagina sensores que envían datos constantemente (cada segundo o milisegundos).</a:t>
            </a:r>
          </a:p>
          <a:p>
            <a:r>
              <a:rPr lang="es-ES" b="1" dirty="0"/>
              <a:t>Escenario:</a:t>
            </a:r>
            <a:r>
              <a:rPr lang="es-ES" dirty="0"/>
              <a:t> Un sensor de temperatura en una turbina envía la temperatura cada 500ms.</a:t>
            </a:r>
          </a:p>
          <a:p>
            <a:r>
              <a:rPr lang="es-ES" b="1" dirty="0"/>
              <a:t>Por qué </a:t>
            </a:r>
            <a:r>
              <a:rPr lang="es-ES" b="1" dirty="0" err="1"/>
              <a:t>One-Way</a:t>
            </a:r>
            <a:r>
              <a:rPr lang="es-ES" b="1" dirty="0"/>
              <a:t>:</a:t>
            </a:r>
            <a:endParaRPr lang="es-ES" dirty="0"/>
          </a:p>
          <a:p>
            <a:pPr lvl="1"/>
            <a:r>
              <a:rPr lang="es-ES" b="1" dirty="0"/>
              <a:t>Volumen:</a:t>
            </a:r>
            <a:r>
              <a:rPr lang="es-ES" dirty="0"/>
              <a:t> Confirmar la recepción de cada lectura saturaría la red innecesariamente.</a:t>
            </a:r>
          </a:p>
          <a:p>
            <a:pPr lvl="1"/>
            <a:r>
              <a:rPr lang="es-ES" b="1" dirty="0"/>
              <a:t>Redundancia:</a:t>
            </a:r>
            <a:r>
              <a:rPr lang="es-ES" dirty="0"/>
              <a:t> Si se pierde la lectura del segundo 10, no importa, porque llegará la del segundo 11 casi inmediatamente. El dato individual no es crítico, la tendencia sí lo es.</a:t>
            </a:r>
          </a:p>
        </p:txBody>
      </p:sp>
    </p:spTree>
    <p:extLst>
      <p:ext uri="{BB962C8B-B14F-4D97-AF65-F5344CB8AC3E}">
        <p14:creationId xmlns:p14="http://schemas.microsoft.com/office/powerpoint/2010/main" val="2703315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08AE9-ADB1-1A8F-CC27-763D4486E73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156799E-D712-DD1F-C3C7-96CFFA597E67}"/>
              </a:ext>
            </a:extLst>
          </p:cNvPr>
          <p:cNvSpPr>
            <a:spLocks noGrp="1"/>
          </p:cNvSpPr>
          <p:nvPr>
            <p:ph type="title"/>
          </p:nvPr>
        </p:nvSpPr>
        <p:spPr/>
        <p:txBody>
          <a:bodyPr/>
          <a:lstStyle/>
          <a:p>
            <a:r>
              <a:rPr lang="es-CO" dirty="0"/>
              <a:t>Ejemplos</a:t>
            </a:r>
          </a:p>
        </p:txBody>
      </p:sp>
      <p:sp>
        <p:nvSpPr>
          <p:cNvPr id="3" name="Marcador de contenido 2">
            <a:extLst>
              <a:ext uri="{FF2B5EF4-FFF2-40B4-BE49-F238E27FC236}">
                <a16:creationId xmlns:a16="http://schemas.microsoft.com/office/drawing/2014/main" id="{C9CB83A0-0C01-F27B-9B24-F585A6E1B889}"/>
              </a:ext>
            </a:extLst>
          </p:cNvPr>
          <p:cNvSpPr>
            <a:spLocks noGrp="1"/>
          </p:cNvSpPr>
          <p:nvPr>
            <p:ph idx="1"/>
          </p:nvPr>
        </p:nvSpPr>
        <p:spPr/>
        <p:txBody>
          <a:bodyPr>
            <a:normAutofit fontScale="70000" lnSpcReduction="20000"/>
          </a:bodyPr>
          <a:lstStyle/>
          <a:p>
            <a:pPr marL="0" indent="0">
              <a:buNone/>
            </a:pPr>
            <a:r>
              <a:rPr lang="es-ES" b="1" dirty="0"/>
              <a:t>3. Rastreo de Actividad de Usuario (</a:t>
            </a:r>
            <a:r>
              <a:rPr lang="es-ES" b="1" dirty="0" err="1"/>
              <a:t>Clickstream</a:t>
            </a:r>
            <a:r>
              <a:rPr lang="es-ES" b="1" dirty="0"/>
              <a:t>)</a:t>
            </a:r>
          </a:p>
          <a:p>
            <a:r>
              <a:rPr lang="es-ES" dirty="0"/>
              <a:t>Sitios web como Amazon o Netflix rastrean dónde mueves el mouse o en qué haces clic para análisis de datos.</a:t>
            </a:r>
          </a:p>
          <a:p>
            <a:r>
              <a:rPr lang="es-ES" b="1" dirty="0"/>
              <a:t>Escenario:</a:t>
            </a:r>
            <a:r>
              <a:rPr lang="es-ES" dirty="0"/>
              <a:t> El usuario hace clic en "Ver detalles del producto".</a:t>
            </a:r>
          </a:p>
          <a:p>
            <a:r>
              <a:rPr lang="es-ES" b="1" dirty="0"/>
              <a:t>Por qué </a:t>
            </a:r>
            <a:r>
              <a:rPr lang="es-ES" b="1" dirty="0" err="1"/>
              <a:t>One-Way</a:t>
            </a:r>
            <a:r>
              <a:rPr lang="es-ES" b="1" dirty="0"/>
              <a:t>:</a:t>
            </a:r>
            <a:r>
              <a:rPr lang="es-ES" dirty="0"/>
              <a:t> El navegador envía ese evento al servidor de analítica en segundo plano. No queremos que la página tarde en cargar el producto porque el servidor de analítica está ocupado guardando el clic. La experiencia del usuario (UX) es prioritaria.</a:t>
            </a:r>
          </a:p>
          <a:p>
            <a:pPr marL="0" indent="0">
              <a:buNone/>
            </a:pPr>
            <a:r>
              <a:rPr lang="es-ES" b="1" dirty="0"/>
              <a:t>4. Encolado de Trabajos Pesados (Job </a:t>
            </a:r>
            <a:r>
              <a:rPr lang="es-ES" b="1" dirty="0" err="1"/>
              <a:t>Queues</a:t>
            </a:r>
            <a:r>
              <a:rPr lang="es-ES" b="1" dirty="0"/>
              <a:t>)</a:t>
            </a:r>
          </a:p>
          <a:p>
            <a:r>
              <a:rPr lang="es-ES" dirty="0"/>
              <a:t>A veces, el </a:t>
            </a:r>
            <a:r>
              <a:rPr lang="es-ES" dirty="0" err="1"/>
              <a:t>One-Way</a:t>
            </a:r>
            <a:r>
              <a:rPr lang="es-ES" dirty="0"/>
              <a:t> es el disparador para iniciar un proceso largo.</a:t>
            </a:r>
          </a:p>
          <a:p>
            <a:r>
              <a:rPr lang="es-ES" b="1" dirty="0"/>
              <a:t>Escenario:</a:t>
            </a:r>
            <a:r>
              <a:rPr lang="es-ES" dirty="0"/>
              <a:t> Un usuario sube un video para comprimirlo.</a:t>
            </a:r>
          </a:p>
          <a:p>
            <a:r>
              <a:rPr lang="es-ES" b="1" dirty="0"/>
              <a:t>Por qué </a:t>
            </a:r>
            <a:r>
              <a:rPr lang="es-ES" b="1" dirty="0" err="1"/>
              <a:t>One-Way</a:t>
            </a:r>
            <a:r>
              <a:rPr lang="es-ES" b="1" dirty="0"/>
              <a:t>:</a:t>
            </a:r>
            <a:r>
              <a:rPr lang="es-ES" dirty="0"/>
              <a:t> El usuario sube el archivo y la API dice "Recibido". Internamente, el sistema manda un mensaje </a:t>
            </a:r>
            <a:r>
              <a:rPr lang="es-ES" dirty="0" err="1"/>
              <a:t>One-Way</a:t>
            </a:r>
            <a:r>
              <a:rPr lang="es-ES" dirty="0"/>
              <a:t> a una cola de procesamiento (</a:t>
            </a:r>
            <a:r>
              <a:rPr lang="es-ES" dirty="0" err="1"/>
              <a:t>comprimir_video</a:t>
            </a:r>
            <a:r>
              <a:rPr lang="es-ES" dirty="0"/>
              <a:t>). El usuario no se queda esperando frente a la pantalla a que termine la compresión; recibe una notificación (email/</a:t>
            </a:r>
            <a:r>
              <a:rPr lang="es-ES" dirty="0" err="1"/>
              <a:t>push</a:t>
            </a:r>
            <a:r>
              <a:rPr lang="es-ES" dirty="0"/>
              <a:t>) horas después cuando termina.</a:t>
            </a:r>
          </a:p>
          <a:p>
            <a:endParaRPr lang="es-CO" dirty="0"/>
          </a:p>
        </p:txBody>
      </p:sp>
    </p:spTree>
    <p:extLst>
      <p:ext uri="{BB962C8B-B14F-4D97-AF65-F5344CB8AC3E}">
        <p14:creationId xmlns:p14="http://schemas.microsoft.com/office/powerpoint/2010/main" val="2875743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E098A8-AF3A-D91D-BF22-5FCEA126A53D}"/>
              </a:ext>
            </a:extLst>
          </p:cNvPr>
          <p:cNvSpPr>
            <a:spLocks noGrp="1"/>
          </p:cNvSpPr>
          <p:nvPr>
            <p:ph type="title"/>
          </p:nvPr>
        </p:nvSpPr>
        <p:spPr/>
        <p:txBody>
          <a:bodyPr>
            <a:normAutofit fontScale="90000"/>
          </a:bodyPr>
          <a:lstStyle/>
          <a:p>
            <a:r>
              <a:rPr lang="es-ES" b="1" dirty="0"/>
              <a:t>Ejercicio: "Arquitecto de Pipelines de Datos"</a:t>
            </a:r>
            <a:br>
              <a:rPr lang="es-ES" b="1" dirty="0"/>
            </a:br>
            <a:endParaRPr lang="es-CO" dirty="0"/>
          </a:p>
        </p:txBody>
      </p:sp>
      <p:sp>
        <p:nvSpPr>
          <p:cNvPr id="3" name="Marcador de contenido 2">
            <a:extLst>
              <a:ext uri="{FF2B5EF4-FFF2-40B4-BE49-F238E27FC236}">
                <a16:creationId xmlns:a16="http://schemas.microsoft.com/office/drawing/2014/main" id="{16658E4D-656F-D9FF-4E17-23EF3579CEA1}"/>
              </a:ext>
            </a:extLst>
          </p:cNvPr>
          <p:cNvSpPr>
            <a:spLocks noGrp="1"/>
          </p:cNvSpPr>
          <p:nvPr>
            <p:ph idx="1"/>
          </p:nvPr>
        </p:nvSpPr>
        <p:spPr>
          <a:xfrm>
            <a:off x="838200" y="1642745"/>
            <a:ext cx="10515600" cy="4351338"/>
          </a:xfrm>
        </p:spPr>
        <p:txBody>
          <a:bodyPr>
            <a:normAutofit fontScale="25000" lnSpcReduction="20000"/>
          </a:bodyPr>
          <a:lstStyle/>
          <a:p>
            <a:pPr marL="0" indent="0">
              <a:buNone/>
            </a:pPr>
            <a:r>
              <a:rPr lang="es-ES" sz="3200" b="1" dirty="0"/>
              <a:t>Instrucciones:</a:t>
            </a:r>
            <a:r>
              <a:rPr lang="es-ES" sz="3200" dirty="0"/>
              <a:t> Eres el Ingeniero de Datos Principal en </a:t>
            </a:r>
            <a:r>
              <a:rPr lang="es-ES" sz="3200" i="1" dirty="0"/>
              <a:t>"</a:t>
            </a:r>
            <a:r>
              <a:rPr lang="es-ES" sz="3200" i="1" dirty="0" err="1"/>
              <a:t>DataFlow</a:t>
            </a:r>
            <a:r>
              <a:rPr lang="es-ES" sz="3200" i="1" dirty="0"/>
              <a:t> </a:t>
            </a:r>
            <a:r>
              <a:rPr lang="es-ES" sz="3200" i="1" dirty="0" err="1"/>
              <a:t>Corp</a:t>
            </a:r>
            <a:r>
              <a:rPr lang="es-ES" sz="3200" i="1" dirty="0"/>
              <a:t>"</a:t>
            </a:r>
            <a:r>
              <a:rPr lang="es-ES" sz="3200" dirty="0"/>
              <a:t>. Tienes que diseñar la arquitectura de ingestión y procesamiento para varios pipelines. Para cada caso:</a:t>
            </a:r>
          </a:p>
          <a:p>
            <a:pPr marL="0" indent="0">
              <a:buNone/>
            </a:pPr>
            <a:r>
              <a:rPr lang="es-ES" sz="3200" dirty="0"/>
              <a:t>Elige el </a:t>
            </a:r>
            <a:r>
              <a:rPr lang="es-ES" sz="3200" b="1" dirty="0"/>
              <a:t>Patrón de Comunicación</a:t>
            </a:r>
            <a:r>
              <a:rPr lang="es-ES" sz="3200" dirty="0"/>
              <a:t> más adecuado de la lista (</a:t>
            </a:r>
            <a:r>
              <a:rPr lang="es-ES" sz="3200" dirty="0" err="1"/>
              <a:t>Request</a:t>
            </a:r>
            <a:r>
              <a:rPr lang="es-ES" sz="3200" dirty="0"/>
              <a:t>/Response, Pub/Sub, </a:t>
            </a:r>
            <a:r>
              <a:rPr lang="es-ES" sz="3200" dirty="0" err="1"/>
              <a:t>One-Way</a:t>
            </a:r>
            <a:r>
              <a:rPr lang="es-ES" sz="3200" dirty="0"/>
              <a:t>, </a:t>
            </a:r>
            <a:r>
              <a:rPr lang="es-ES" sz="3200" dirty="0" err="1"/>
              <a:t>Request</a:t>
            </a:r>
            <a:r>
              <a:rPr lang="es-ES" sz="3200" dirty="0"/>
              <a:t>/</a:t>
            </a:r>
            <a:r>
              <a:rPr lang="es-ES" sz="3200" dirty="0" err="1"/>
              <a:t>Acknowledge</a:t>
            </a:r>
            <a:r>
              <a:rPr lang="es-ES" sz="3200" dirty="0"/>
              <a:t>, </a:t>
            </a:r>
            <a:r>
              <a:rPr lang="es-ES" sz="3200" dirty="0" err="1"/>
              <a:t>Stream</a:t>
            </a:r>
            <a:r>
              <a:rPr lang="es-ES" sz="3200" dirty="0"/>
              <a:t>).</a:t>
            </a:r>
          </a:p>
          <a:p>
            <a:pPr marL="0" indent="0">
              <a:buNone/>
            </a:pPr>
            <a:r>
              <a:rPr lang="es-ES" sz="3200" dirty="0"/>
              <a:t>Si implica agregación de tiempo, elige la </a:t>
            </a:r>
            <a:r>
              <a:rPr lang="es-ES" sz="3200" b="1" dirty="0"/>
              <a:t>Estrategia de Ventana</a:t>
            </a:r>
            <a:r>
              <a:rPr lang="es-ES" sz="3200" dirty="0"/>
              <a:t> (</a:t>
            </a:r>
            <a:r>
              <a:rPr lang="es-ES" sz="3200" dirty="0" err="1"/>
              <a:t>Fixed</a:t>
            </a:r>
            <a:r>
              <a:rPr lang="es-ES" sz="3200" dirty="0"/>
              <a:t>, </a:t>
            </a:r>
            <a:r>
              <a:rPr lang="es-ES" sz="3200" dirty="0" err="1"/>
              <a:t>Sliding</a:t>
            </a:r>
            <a:r>
              <a:rPr lang="es-ES" sz="3200" dirty="0"/>
              <a:t>, </a:t>
            </a:r>
            <a:r>
              <a:rPr lang="es-ES" sz="3200" dirty="0" err="1"/>
              <a:t>Session</a:t>
            </a:r>
            <a:r>
              <a:rPr lang="es-ES" sz="3200" dirty="0"/>
              <a:t>).</a:t>
            </a:r>
          </a:p>
          <a:p>
            <a:pPr marL="0" indent="0">
              <a:buNone/>
            </a:pPr>
            <a:br>
              <a:rPr lang="es-ES" sz="3200" dirty="0"/>
            </a:br>
            <a:endParaRPr lang="es-ES" sz="3200" dirty="0"/>
          </a:p>
          <a:p>
            <a:pPr marL="0" indent="0">
              <a:buNone/>
            </a:pPr>
            <a:r>
              <a:rPr lang="es-ES" sz="3200" b="1" dirty="0"/>
              <a:t>Escenario 1: Replicación de Base de Datos (CDC)</a:t>
            </a:r>
          </a:p>
          <a:p>
            <a:pPr marL="0" indent="0">
              <a:buNone/>
            </a:pPr>
            <a:r>
              <a:rPr lang="es-ES" sz="3200" b="1" dirty="0"/>
              <a:t>Situación:</a:t>
            </a:r>
            <a:r>
              <a:rPr lang="es-ES" sz="3200" dirty="0"/>
              <a:t> Tenemos una base de datos antigua (MySQL) donde se registran las ventas. Necesitamos mover cada cambio (INSERT, UPDATE, DELETE) en tiempo real hacia nuestro Data Lake (</a:t>
            </a:r>
            <a:r>
              <a:rPr lang="es-ES" sz="3200" dirty="0" err="1"/>
              <a:t>Snowflake</a:t>
            </a:r>
            <a:r>
              <a:rPr lang="es-ES" sz="3200" dirty="0"/>
              <a:t>) para que los analistas puedan trabajar sin ralentizar la base de datos principal. </a:t>
            </a:r>
            <a:r>
              <a:rPr lang="es-ES" sz="3200" b="1" dirty="0"/>
              <a:t>Requisito:</a:t>
            </a:r>
            <a:r>
              <a:rPr lang="es-ES" sz="3200" dirty="0"/>
              <a:t> Desacoplamiento total. Si </a:t>
            </a:r>
            <a:r>
              <a:rPr lang="es-ES" sz="3200" dirty="0" err="1"/>
              <a:t>Snowflake</a:t>
            </a:r>
            <a:r>
              <a:rPr lang="es-ES" sz="3200" dirty="0"/>
              <a:t> se cae por mantenimiento, la base de datos MySQL no debe enterarse ni detenerse; los datos deben guardarse temporalmente en un búfer intermedio hasta que el destino vuelva a estar online.</a:t>
            </a:r>
          </a:p>
          <a:p>
            <a:pPr marL="0" indent="0">
              <a:buNone/>
            </a:pPr>
            <a:r>
              <a:rPr lang="es-ES" sz="3200" b="1" dirty="0"/>
              <a:t>¿Qué patrón eliges?</a:t>
            </a:r>
            <a:r>
              <a:rPr lang="es-ES" sz="3200" dirty="0"/>
              <a:t> __________________</a:t>
            </a:r>
          </a:p>
          <a:p>
            <a:pPr marL="0" indent="0">
              <a:buNone/>
            </a:pPr>
            <a:r>
              <a:rPr lang="es-ES" sz="3200" b="1" dirty="0"/>
              <a:t>Escenario 2: Ingesta Masiva de Logs (</a:t>
            </a:r>
            <a:r>
              <a:rPr lang="es-ES" sz="3200" b="1" dirty="0" err="1"/>
              <a:t>Telemetry</a:t>
            </a:r>
            <a:r>
              <a:rPr lang="es-ES" sz="3200" b="1" dirty="0"/>
              <a:t>)</a:t>
            </a:r>
          </a:p>
          <a:p>
            <a:pPr marL="0" indent="0">
              <a:buNone/>
            </a:pPr>
            <a:r>
              <a:rPr lang="es-ES" sz="3200" b="1" dirty="0"/>
              <a:t>Situación:</a:t>
            </a:r>
            <a:r>
              <a:rPr lang="es-ES" sz="3200" dirty="0"/>
              <a:t> Tenemos 50,000 sensores </a:t>
            </a:r>
            <a:r>
              <a:rPr lang="es-ES" sz="3200" dirty="0" err="1"/>
              <a:t>IoT</a:t>
            </a:r>
            <a:r>
              <a:rPr lang="es-ES" sz="3200" dirty="0"/>
              <a:t> en una fábrica enviando métricas de vibración cada 100ms. El objetivo es guardar todo en bruto en un </a:t>
            </a:r>
            <a:r>
              <a:rPr lang="es-ES" sz="3200" dirty="0" err="1"/>
              <a:t>bucket</a:t>
            </a:r>
            <a:r>
              <a:rPr lang="es-ES" sz="3200" dirty="0"/>
              <a:t> de S3 para análisis histórico futuro. </a:t>
            </a:r>
            <a:r>
              <a:rPr lang="es-ES" sz="3200" b="1" dirty="0"/>
              <a:t>Requisito:</a:t>
            </a:r>
            <a:r>
              <a:rPr lang="es-ES" sz="3200" dirty="0"/>
              <a:t> La prioridad es el </a:t>
            </a:r>
            <a:r>
              <a:rPr lang="es-ES" sz="3200" b="1" dirty="0"/>
              <a:t>rendimiento (</a:t>
            </a:r>
            <a:r>
              <a:rPr lang="es-ES" sz="3200" b="1" dirty="0" err="1"/>
              <a:t>throughput</a:t>
            </a:r>
            <a:r>
              <a:rPr lang="es-ES" sz="3200" b="1" dirty="0"/>
              <a:t>)</a:t>
            </a:r>
            <a:r>
              <a:rPr lang="es-ES" sz="3200" dirty="0"/>
              <a:t> extremo. No nos importa si se pierde 1 paquete de cada millón, pero no podemos permitirnos el lujo de esperar una confirmación de escritura por cada milisegundo, ya que saturaríamos la red.</a:t>
            </a:r>
          </a:p>
          <a:p>
            <a:pPr marL="0" indent="0">
              <a:buNone/>
            </a:pPr>
            <a:r>
              <a:rPr lang="es-ES" sz="3200" b="1" dirty="0"/>
              <a:t>¿Qué patrón eliges?</a:t>
            </a:r>
            <a:r>
              <a:rPr lang="es-ES" sz="3200" dirty="0"/>
              <a:t> __________________</a:t>
            </a:r>
          </a:p>
          <a:p>
            <a:pPr marL="0" indent="0">
              <a:buNone/>
            </a:pPr>
            <a:r>
              <a:rPr lang="es-ES" sz="3200" b="1" dirty="0"/>
              <a:t>Escenario 3: Pipeline de Facturación (Datos Críticos)</a:t>
            </a:r>
          </a:p>
          <a:p>
            <a:pPr marL="0" indent="0">
              <a:buNone/>
            </a:pPr>
            <a:r>
              <a:rPr lang="es-ES" sz="3200" b="1" dirty="0"/>
              <a:t>Situación:</a:t>
            </a:r>
            <a:r>
              <a:rPr lang="es-ES" sz="3200" dirty="0"/>
              <a:t> Estamos procesando eventos de pagos para generar facturas PDF. Un servicio "Productor" envía los datos del pago al servicio "Generador de Facturas". </a:t>
            </a:r>
            <a:r>
              <a:rPr lang="es-ES" sz="3200" b="1" dirty="0"/>
              <a:t>Requisito:</a:t>
            </a:r>
            <a:r>
              <a:rPr lang="es-ES" sz="3200" dirty="0"/>
              <a:t> </a:t>
            </a:r>
            <a:r>
              <a:rPr lang="es-ES" sz="3200" b="1" dirty="0"/>
              <a:t>Fiabilidad Cero Pérdida</a:t>
            </a:r>
            <a:r>
              <a:rPr lang="es-ES" sz="3200" dirty="0"/>
              <a:t>. Bajo ninguna circunstancia se puede perder un mensaje. El Productor no debe considerar el trabajo como "hecho" hasta que el Generador confirme explícitamente que ha recibido el mensaje y lo ha guardado en disco de forma segura.</a:t>
            </a:r>
          </a:p>
          <a:p>
            <a:pPr marL="0" indent="0">
              <a:buNone/>
            </a:pPr>
            <a:r>
              <a:rPr lang="es-ES" sz="3200" b="1" dirty="0"/>
              <a:t>¿Qué patrón eliges?</a:t>
            </a:r>
            <a:r>
              <a:rPr lang="es-ES" sz="3200" dirty="0"/>
              <a:t> __________________</a:t>
            </a:r>
          </a:p>
          <a:p>
            <a:pPr marL="0" indent="0">
              <a:buNone/>
            </a:pPr>
            <a:r>
              <a:rPr lang="es-ES" sz="3200" b="1" dirty="0"/>
              <a:t>Escenario 4: Cálculo de Velas Financieras (OHLC)</a:t>
            </a:r>
          </a:p>
          <a:p>
            <a:pPr marL="0" indent="0">
              <a:buNone/>
            </a:pPr>
            <a:r>
              <a:rPr lang="es-ES" sz="3200" b="1" dirty="0"/>
              <a:t>Situación:</a:t>
            </a:r>
            <a:r>
              <a:rPr lang="es-ES" sz="3200" dirty="0"/>
              <a:t> Estamos ingiriendo precios de Bitcoin en tiempo real. Para el gráfico de trading, necesitamos calcular el precio de Apertura, Máximo, Mínimo y Cierre (OHLC) de cada minuto exacto. </a:t>
            </a:r>
            <a:r>
              <a:rPr lang="es-ES" sz="3200" b="1" dirty="0"/>
              <a:t>Requisito:</a:t>
            </a:r>
            <a:r>
              <a:rPr lang="es-ES" sz="3200" dirty="0"/>
              <a:t> Queremos saber cómo cerró el precio exactamente a las 10:00:00, luego a las 10:01:00, etc. No debe haber superposición de datos entre un minuto y el otro.</a:t>
            </a:r>
          </a:p>
          <a:p>
            <a:pPr marL="0" indent="0">
              <a:buNone/>
            </a:pPr>
            <a:r>
              <a:rPr lang="es-ES" sz="3200" b="1" dirty="0"/>
              <a:t>¿Qué Tipo de Ventana (</a:t>
            </a:r>
            <a:r>
              <a:rPr lang="es-ES" sz="3200" b="1" dirty="0" err="1"/>
              <a:t>Window</a:t>
            </a:r>
            <a:r>
              <a:rPr lang="es-ES" sz="3200" b="1" dirty="0"/>
              <a:t>) eliges?</a:t>
            </a:r>
            <a:r>
              <a:rPr lang="es-ES" sz="3200" dirty="0"/>
              <a:t> __________________</a:t>
            </a:r>
          </a:p>
          <a:p>
            <a:pPr marL="0" indent="0">
              <a:buNone/>
            </a:pPr>
            <a:r>
              <a:rPr lang="es-ES" sz="3200" b="1" dirty="0"/>
              <a:t>Escenario 5: Enriquecimiento de Datos (</a:t>
            </a:r>
            <a:r>
              <a:rPr lang="es-ES" sz="3200" b="1" dirty="0" err="1"/>
              <a:t>Lookup</a:t>
            </a:r>
            <a:r>
              <a:rPr lang="es-ES" sz="3200" b="1" dirty="0"/>
              <a:t>)</a:t>
            </a:r>
          </a:p>
          <a:p>
            <a:pPr marL="0" indent="0">
              <a:buNone/>
            </a:pPr>
            <a:r>
              <a:rPr lang="es-ES" sz="3200" b="1" dirty="0"/>
              <a:t>Situación:</a:t>
            </a:r>
            <a:r>
              <a:rPr lang="es-ES" sz="3200" dirty="0"/>
              <a:t> Un </a:t>
            </a:r>
            <a:r>
              <a:rPr lang="es-ES" sz="3200" dirty="0" err="1"/>
              <a:t>stream</a:t>
            </a:r>
            <a:r>
              <a:rPr lang="es-ES" sz="3200" dirty="0"/>
              <a:t> de datos de clics llega con solo el </a:t>
            </a:r>
            <a:r>
              <a:rPr lang="es-ES" sz="3200" dirty="0" err="1"/>
              <a:t>UserID</a:t>
            </a:r>
            <a:r>
              <a:rPr lang="es-ES" sz="3200" dirty="0"/>
              <a:t> (</a:t>
            </a:r>
            <a:r>
              <a:rPr lang="es-ES" sz="3200" dirty="0" err="1"/>
              <a:t>ej</a:t>
            </a:r>
            <a:r>
              <a:rPr lang="es-ES" sz="3200" dirty="0"/>
              <a:t>: "User123"). Para poder analizarlo, necesitamos agregar el País y la Edad de ese usuario antes de guardarlo en el Data </a:t>
            </a:r>
            <a:r>
              <a:rPr lang="es-ES" sz="3200" dirty="0" err="1"/>
              <a:t>Warehouse</a:t>
            </a:r>
            <a:r>
              <a:rPr lang="es-ES" sz="3200" dirty="0"/>
              <a:t>. </a:t>
            </a:r>
            <a:r>
              <a:rPr lang="es-ES" sz="3200" b="1" dirty="0"/>
              <a:t>Requisito:</a:t>
            </a:r>
            <a:r>
              <a:rPr lang="es-ES" sz="3200" dirty="0"/>
              <a:t> Por cada evento que entra en el pipeline, el procesador debe consultar una base de datos rápida (Key-</a:t>
            </a:r>
            <a:r>
              <a:rPr lang="es-ES" sz="3200" dirty="0" err="1"/>
              <a:t>Value</a:t>
            </a:r>
            <a:r>
              <a:rPr lang="es-ES" sz="3200" dirty="0"/>
              <a:t> Store como Redis) para obtener los metadatos del usuario y pegarlos al evento. El pipeline espera el dato antes de seguir.</a:t>
            </a:r>
          </a:p>
          <a:p>
            <a:pPr marL="0" indent="0">
              <a:buNone/>
            </a:pPr>
            <a:r>
              <a:rPr lang="es-ES" sz="3200" b="1" dirty="0"/>
              <a:t>¿Qué patrón eliges para la consulta a Redis?</a:t>
            </a:r>
            <a:r>
              <a:rPr lang="es-ES" sz="3200" dirty="0"/>
              <a:t> __________________</a:t>
            </a:r>
          </a:p>
          <a:p>
            <a:endParaRPr lang="es-CO" dirty="0"/>
          </a:p>
        </p:txBody>
      </p:sp>
    </p:spTree>
    <p:extLst>
      <p:ext uri="{BB962C8B-B14F-4D97-AF65-F5344CB8AC3E}">
        <p14:creationId xmlns:p14="http://schemas.microsoft.com/office/powerpoint/2010/main" val="1905395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5DBB9-FE90-358D-B3AB-026BF2E14DC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AD6E3EF-EBAB-3725-826C-AE8182F5A98A}"/>
              </a:ext>
            </a:extLst>
          </p:cNvPr>
          <p:cNvSpPr>
            <a:spLocks noGrp="1"/>
          </p:cNvSpPr>
          <p:nvPr>
            <p:ph type="title"/>
          </p:nvPr>
        </p:nvSpPr>
        <p:spPr>
          <a:xfrm>
            <a:off x="1214284" y="2766218"/>
            <a:ext cx="10515600" cy="1325563"/>
          </a:xfrm>
        </p:spPr>
        <p:txBody>
          <a:bodyPr>
            <a:normAutofit/>
          </a:bodyPr>
          <a:lstStyle/>
          <a:p>
            <a:r>
              <a:rPr lang="es-CO" noProof="0" dirty="0"/>
              <a:t>Patrones de Escalamiento de interacciones</a:t>
            </a:r>
          </a:p>
        </p:txBody>
      </p:sp>
    </p:spTree>
    <p:extLst>
      <p:ext uri="{BB962C8B-B14F-4D97-AF65-F5344CB8AC3E}">
        <p14:creationId xmlns:p14="http://schemas.microsoft.com/office/powerpoint/2010/main" val="1717768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6D75F-CC0B-0B8B-A080-3A2E34F9DBD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51E938C-8001-BBD7-ED6A-CBD340245F15}"/>
              </a:ext>
            </a:extLst>
          </p:cNvPr>
          <p:cNvSpPr>
            <a:spLocks noGrp="1"/>
          </p:cNvSpPr>
          <p:nvPr>
            <p:ph type="title"/>
          </p:nvPr>
        </p:nvSpPr>
        <p:spPr>
          <a:xfrm>
            <a:off x="838200" y="209551"/>
            <a:ext cx="10515600" cy="1325563"/>
          </a:xfrm>
        </p:spPr>
        <p:txBody>
          <a:bodyPr>
            <a:normAutofit/>
          </a:bodyPr>
          <a:lstStyle/>
          <a:p>
            <a:r>
              <a:rPr lang="es-CO" i="1" dirty="0" err="1"/>
              <a:t>Request</a:t>
            </a:r>
            <a:r>
              <a:rPr lang="es-CO" i="1" dirty="0"/>
              <a:t>/response </a:t>
            </a:r>
            <a:r>
              <a:rPr lang="es-CO" i="1" dirty="0" err="1"/>
              <a:t>optional</a:t>
            </a:r>
            <a:r>
              <a:rPr lang="es-CO" i="1" dirty="0"/>
              <a:t> </a:t>
            </a:r>
            <a:r>
              <a:rPr lang="es-CO" i="1" dirty="0" err="1"/>
              <a:t>pattern</a:t>
            </a:r>
            <a:r>
              <a:rPr lang="es-CO" dirty="0"/>
              <a:t> </a:t>
            </a:r>
            <a:endParaRPr lang="es-CO" noProof="0" dirty="0"/>
          </a:p>
        </p:txBody>
      </p:sp>
      <p:sp>
        <p:nvSpPr>
          <p:cNvPr id="3" name="Rectangle 1">
            <a:extLst>
              <a:ext uri="{FF2B5EF4-FFF2-40B4-BE49-F238E27FC236}">
                <a16:creationId xmlns:a16="http://schemas.microsoft.com/office/drawing/2014/main" id="{FEBCD27B-4C56-C7C0-0171-0856D49B9A38}"/>
              </a:ext>
            </a:extLst>
          </p:cNvPr>
          <p:cNvSpPr>
            <a:spLocks noChangeArrowheads="1"/>
          </p:cNvSpPr>
          <p:nvPr/>
        </p:nvSpPr>
        <p:spPr bwMode="auto">
          <a:xfrm rot="10800000" flipV="1">
            <a:off x="703580" y="1675437"/>
            <a:ext cx="539242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CO" altLang="es-CO" sz="1400" b="1" i="0" u="none" strike="noStrike" cap="none" normalizeH="0" baseline="0" dirty="0">
                <a:ln>
                  <a:noFill/>
                </a:ln>
                <a:solidFill>
                  <a:schemeClr val="tx1"/>
                </a:solidFill>
                <a:effectLst/>
                <a:latin typeface="Arial" panose="020B0604020202020204" pitchFamily="34" charset="0"/>
              </a:rPr>
              <a:t>Escenario de Alta Escala:</a:t>
            </a:r>
            <a:r>
              <a:rPr kumimoji="0" lang="es-CO" altLang="es-CO" sz="1400" b="0" i="0" u="none" strike="noStrike" cap="none" normalizeH="0" baseline="0" dirty="0">
                <a:ln>
                  <a:noFill/>
                </a:ln>
                <a:solidFill>
                  <a:schemeClr val="tx1"/>
                </a:solidFill>
                <a:effectLst/>
                <a:latin typeface="Arial" panose="020B0604020202020204" pitchFamily="34" charset="0"/>
              </a:rPr>
              <a:t> servicio de tráfico para todos los vehículos de EE. UU. (253 millones de autos y 3 billones de millas recorridas) para ilustrar un sistema que debe manejar miles o millones de solicitudes simultáneas.</a:t>
            </a:r>
          </a:p>
          <a:p>
            <a:pPr marL="0" marR="0" lvl="0" indent="0" algn="l" defTabSz="914400" rtl="0" eaLnBrk="0" fontAlgn="base" latinLnBrk="0" hangingPunct="0">
              <a:lnSpc>
                <a:spcPct val="100000"/>
              </a:lnSpc>
              <a:spcBef>
                <a:spcPct val="0"/>
              </a:spcBef>
              <a:spcAft>
                <a:spcPct val="0"/>
              </a:spcAft>
              <a:buClrTx/>
              <a:buSzTx/>
              <a:tabLst/>
            </a:pPr>
            <a:endParaRPr kumimoji="0" lang="es-CO" altLang="es-CO"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400" b="1" i="0" u="none" strike="noStrike" cap="none" normalizeH="0" baseline="0" dirty="0">
                <a:ln>
                  <a:noFill/>
                </a:ln>
                <a:solidFill>
                  <a:schemeClr val="tx1"/>
                </a:solidFill>
                <a:effectLst/>
                <a:latin typeface="Arial" panose="020B0604020202020204" pitchFamily="34" charset="0"/>
              </a:rPr>
              <a:t>Meta Principal:</a:t>
            </a:r>
            <a:r>
              <a:rPr kumimoji="0" lang="es-CO" altLang="es-CO" sz="1400" b="0" i="0" u="none" strike="noStrike" cap="none" normalizeH="0" baseline="0" dirty="0">
                <a:ln>
                  <a:noFill/>
                </a:ln>
                <a:solidFill>
                  <a:schemeClr val="tx1"/>
                </a:solidFill>
                <a:effectLst/>
                <a:latin typeface="Arial" panose="020B0604020202020204" pitchFamily="34" charset="0"/>
              </a:rPr>
              <a:t> El objetivo es lograr un </a:t>
            </a:r>
            <a:r>
              <a:rPr kumimoji="0" lang="es-CO" altLang="es-CO" sz="1400" b="1" i="0" u="none" strike="noStrike" cap="none" normalizeH="0" baseline="0" dirty="0">
                <a:ln>
                  <a:noFill/>
                </a:ln>
                <a:solidFill>
                  <a:schemeClr val="tx1"/>
                </a:solidFill>
                <a:effectLst/>
                <a:latin typeface="Arial" panose="020B0604020202020204" pitchFamily="34" charset="0"/>
              </a:rPr>
              <a:t>escalado horizontal</a:t>
            </a:r>
            <a:r>
              <a:rPr kumimoji="0" lang="es-CO" altLang="es-CO" sz="1400" b="0" i="0" u="none" strike="noStrike" cap="none" normalizeH="0" baseline="0" dirty="0">
                <a:ln>
                  <a:noFill/>
                </a:ln>
                <a:solidFill>
                  <a:schemeClr val="tx1"/>
                </a:solidFill>
                <a:effectLst/>
                <a:latin typeface="Arial" panose="020B0604020202020204" pitchFamily="34" charset="0"/>
              </a:rPr>
              <a:t> (agregar más máquinas) en cada nivel del sistema.</a:t>
            </a:r>
          </a:p>
          <a:p>
            <a:pPr marL="0" marR="0" lvl="0" indent="0" algn="l" defTabSz="914400" rtl="0" eaLnBrk="0" fontAlgn="base" latinLnBrk="0" hangingPunct="0">
              <a:lnSpc>
                <a:spcPct val="100000"/>
              </a:lnSpc>
              <a:spcBef>
                <a:spcPct val="0"/>
              </a:spcBef>
              <a:spcAft>
                <a:spcPct val="0"/>
              </a:spcAft>
              <a:buClrTx/>
              <a:buSzTx/>
              <a:tabLst/>
            </a:pPr>
            <a:endParaRPr kumimoji="0" lang="es-CO" altLang="es-CO"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400" b="1" i="0" u="none" strike="noStrike" cap="none" normalizeH="0" baseline="0" dirty="0">
                <a:ln>
                  <a:noFill/>
                </a:ln>
                <a:solidFill>
                  <a:schemeClr val="tx1"/>
                </a:solidFill>
                <a:effectLst/>
                <a:latin typeface="Arial" panose="020B0604020202020204" pitchFamily="34" charset="0"/>
              </a:rPr>
              <a:t>Ventaja del Diseño "</a:t>
            </a:r>
            <a:r>
              <a:rPr kumimoji="0" lang="es-CO" altLang="es-CO" sz="1400" b="1" i="0" u="none" strike="noStrike" cap="none" normalizeH="0" baseline="0" dirty="0" err="1">
                <a:ln>
                  <a:noFill/>
                </a:ln>
                <a:solidFill>
                  <a:schemeClr val="tx1"/>
                </a:solidFill>
                <a:effectLst/>
                <a:latin typeface="Arial" panose="020B0604020202020204" pitchFamily="34" charset="0"/>
              </a:rPr>
              <a:t>Stateless</a:t>
            </a:r>
            <a:r>
              <a:rPr kumimoji="0" lang="es-CO" altLang="es-CO" sz="1400" b="1" i="0" u="none" strike="noStrike" cap="none" normalizeH="0" baseline="0" dirty="0">
                <a:ln>
                  <a:noFill/>
                </a:ln>
                <a:solidFill>
                  <a:schemeClr val="tx1"/>
                </a:solidFill>
                <a:effectLst/>
                <a:latin typeface="Arial" panose="020B0604020202020204" pitchFamily="34" charset="0"/>
              </a:rPr>
              <a:t>" (Sin Estado):</a:t>
            </a:r>
            <a:endParaRPr kumimoji="0" lang="es-CO" altLang="es-CO"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400" b="0" i="0" u="none" strike="noStrike" cap="none" normalizeH="0" baseline="0" dirty="0">
                <a:ln>
                  <a:noFill/>
                </a:ln>
                <a:solidFill>
                  <a:schemeClr val="tx1"/>
                </a:solidFill>
                <a:effectLst/>
                <a:latin typeface="Arial" panose="020B0604020202020204" pitchFamily="34" charset="0"/>
              </a:rPr>
              <a:t>Al no guardar información del estado del cliente, cualquier vehículo puede enviar su solicitud a </a:t>
            </a:r>
            <a:r>
              <a:rPr kumimoji="0" lang="es-CO" altLang="es-CO" sz="1400" b="1" i="0" u="none" strike="noStrike" cap="none" normalizeH="0" baseline="0" dirty="0">
                <a:ln>
                  <a:noFill/>
                </a:ln>
                <a:solidFill>
                  <a:schemeClr val="tx1"/>
                </a:solidFill>
                <a:effectLst/>
                <a:latin typeface="Arial" panose="020B0604020202020204" pitchFamily="34" charset="0"/>
              </a:rPr>
              <a:t>cualquier instancia</a:t>
            </a:r>
            <a:r>
              <a:rPr kumimoji="0" lang="es-CO" altLang="es-CO" sz="1400" b="0" i="0" u="none" strike="noStrike" cap="none" normalizeH="0" baseline="0" dirty="0">
                <a:ln>
                  <a:noFill/>
                </a:ln>
                <a:solidFill>
                  <a:schemeClr val="tx1"/>
                </a:solidFill>
                <a:effectLst/>
                <a:latin typeface="Arial" panose="020B0604020202020204" pitchFamily="34" charset="0"/>
              </a:rPr>
              <a:t> disponible del servicio.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400" b="0" i="0" u="none" strike="noStrike" cap="none" normalizeH="0" baseline="0" dirty="0">
                <a:ln>
                  <a:noFill/>
                </a:ln>
                <a:solidFill>
                  <a:schemeClr val="tx1"/>
                </a:solidFill>
                <a:effectLst/>
                <a:latin typeface="Arial" panose="020B0604020202020204" pitchFamily="34" charset="0"/>
              </a:rPr>
              <a:t>Permite agregar nuevas instancias fácilmente sin afectar ni configurar las que ya están en ejecución.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400" b="1" i="0" u="none" strike="noStrike" cap="none" normalizeH="0" baseline="0" dirty="0">
                <a:ln>
                  <a:noFill/>
                </a:ln>
                <a:solidFill>
                  <a:schemeClr val="tx1"/>
                </a:solidFill>
                <a:effectLst/>
                <a:latin typeface="Arial" panose="020B0604020202020204" pitchFamily="34" charset="0"/>
              </a:rPr>
              <a:t>Automatización (</a:t>
            </a:r>
            <a:r>
              <a:rPr kumimoji="0" lang="es-CO" altLang="es-CO" sz="1400" b="1" i="0" u="none" strike="noStrike" cap="none" normalizeH="0" baseline="0" dirty="0" err="1">
                <a:ln>
                  <a:noFill/>
                </a:ln>
                <a:solidFill>
                  <a:schemeClr val="tx1"/>
                </a:solidFill>
                <a:effectLst/>
                <a:latin typeface="Arial" panose="020B0604020202020204" pitchFamily="34" charset="0"/>
              </a:rPr>
              <a:t>Auto-scaling</a:t>
            </a:r>
            <a:r>
              <a:rPr kumimoji="0" lang="es-CO" altLang="es-CO" sz="1400" b="1" i="0" u="none" strike="noStrike" cap="none" normalizeH="0" baseline="0" dirty="0">
                <a:ln>
                  <a:noFill/>
                </a:ln>
                <a:solidFill>
                  <a:schemeClr val="tx1"/>
                </a:solidFill>
                <a:effectLst/>
                <a:latin typeface="Arial" panose="020B0604020202020204" pitchFamily="34" charset="0"/>
              </a:rPr>
              <a:t>):</a:t>
            </a:r>
            <a:r>
              <a:rPr kumimoji="0" lang="es-CO" altLang="es-CO" sz="1400" b="0" i="0" u="none" strike="noStrike" cap="none" normalizeH="0" baseline="0" dirty="0">
                <a:ln>
                  <a:noFill/>
                </a:ln>
                <a:solidFill>
                  <a:schemeClr val="tx1"/>
                </a:solidFill>
                <a:effectLst/>
                <a:latin typeface="Arial" panose="020B0604020202020204" pitchFamily="34" charset="0"/>
              </a:rPr>
              <a:t> Gracias a que el servicio es </a:t>
            </a:r>
            <a:r>
              <a:rPr kumimoji="0" lang="es-CO" altLang="es-CO" sz="1400" b="0" i="1" u="none" strike="noStrike" cap="none" normalizeH="0" baseline="0" dirty="0" err="1">
                <a:ln>
                  <a:noFill/>
                </a:ln>
                <a:solidFill>
                  <a:schemeClr val="tx1"/>
                </a:solidFill>
                <a:effectLst/>
                <a:latin typeface="Arial" panose="020B0604020202020204" pitchFamily="34" charset="0"/>
              </a:rPr>
              <a:t>stateless</a:t>
            </a:r>
            <a:r>
              <a:rPr kumimoji="0" lang="es-CO" altLang="es-CO" sz="1400" b="0" i="0" u="none" strike="noStrike" cap="none" normalizeH="0" baseline="0" dirty="0">
                <a:ln>
                  <a:noFill/>
                </a:ln>
                <a:solidFill>
                  <a:schemeClr val="tx1"/>
                </a:solidFill>
                <a:effectLst/>
                <a:latin typeface="Arial" panose="020B0604020202020204" pitchFamily="34" charset="0"/>
              </a:rPr>
              <a:t>, se adapta perfectamente a funciones de la nube (como el </a:t>
            </a:r>
            <a:r>
              <a:rPr kumimoji="0" lang="es-CO" altLang="es-CO" sz="1400" b="0" i="1" u="none" strike="noStrike" cap="none" normalizeH="0" baseline="0" dirty="0" err="1">
                <a:ln>
                  <a:noFill/>
                </a:ln>
                <a:solidFill>
                  <a:schemeClr val="tx1"/>
                </a:solidFill>
                <a:effectLst/>
                <a:latin typeface="Arial" panose="020B0604020202020204" pitchFamily="34" charset="0"/>
              </a:rPr>
              <a:t>Auto-scaling</a:t>
            </a:r>
            <a:r>
              <a:rPr kumimoji="0" lang="es-CO" altLang="es-CO" sz="1400" b="0" i="0" u="none" strike="noStrike" cap="none" normalizeH="0" baseline="0" dirty="0">
                <a:ln>
                  <a:noFill/>
                </a:ln>
                <a:solidFill>
                  <a:schemeClr val="tx1"/>
                </a:solidFill>
                <a:effectLst/>
                <a:latin typeface="Arial" panose="020B0604020202020204" pitchFamily="34" charset="0"/>
              </a:rPr>
              <a:t> de Amazon AWS), que aumentan o disminuyen automáticamente la cantidad de servidores según la demanda del tráfico.</a:t>
            </a:r>
          </a:p>
        </p:txBody>
      </p:sp>
      <p:pic>
        <p:nvPicPr>
          <p:cNvPr id="5" name="Imagen 4" descr="Diagrama&#10;&#10;El contenido generado por IA puede ser incorrecto.">
            <a:extLst>
              <a:ext uri="{FF2B5EF4-FFF2-40B4-BE49-F238E27FC236}">
                <a16:creationId xmlns:a16="http://schemas.microsoft.com/office/drawing/2014/main" id="{58837CAB-0115-1881-B940-7DAB0A598C06}"/>
              </a:ext>
            </a:extLst>
          </p:cNvPr>
          <p:cNvPicPr>
            <a:picLocks noChangeAspect="1"/>
          </p:cNvPicPr>
          <p:nvPr/>
        </p:nvPicPr>
        <p:blipFill>
          <a:blip r:embed="rId2"/>
          <a:stretch>
            <a:fillRect/>
          </a:stretch>
        </p:blipFill>
        <p:spPr>
          <a:xfrm>
            <a:off x="6478102" y="1782117"/>
            <a:ext cx="5170340" cy="4092903"/>
          </a:xfrm>
          <a:prstGeom prst="rect">
            <a:avLst/>
          </a:prstGeom>
        </p:spPr>
      </p:pic>
    </p:spTree>
    <p:extLst>
      <p:ext uri="{BB962C8B-B14F-4D97-AF65-F5344CB8AC3E}">
        <p14:creationId xmlns:p14="http://schemas.microsoft.com/office/powerpoint/2010/main" val="3228602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0F6C18-ACA9-4D4C-91AC-5CD1B5CECB89}"/>
              </a:ext>
            </a:extLst>
          </p:cNvPr>
          <p:cNvSpPr>
            <a:spLocks noGrp="1"/>
          </p:cNvSpPr>
          <p:nvPr>
            <p:ph type="title"/>
          </p:nvPr>
        </p:nvSpPr>
        <p:spPr/>
        <p:txBody>
          <a:bodyPr/>
          <a:lstStyle/>
          <a:p>
            <a:r>
              <a:rPr lang="es-ES" b="1" dirty="0"/>
              <a:t>¿Qué es el </a:t>
            </a:r>
            <a:r>
              <a:rPr lang="es-ES" b="1" dirty="0" err="1"/>
              <a:t>Streaming</a:t>
            </a:r>
            <a:r>
              <a:rPr lang="es-ES" b="1" dirty="0"/>
              <a:t> de Datos?</a:t>
            </a:r>
            <a:br>
              <a:rPr lang="es-ES" b="1" dirty="0"/>
            </a:br>
            <a:endParaRPr lang="es-CO" dirty="0"/>
          </a:p>
        </p:txBody>
      </p:sp>
      <p:sp>
        <p:nvSpPr>
          <p:cNvPr id="3" name="Marcador de contenido 2">
            <a:extLst>
              <a:ext uri="{FF2B5EF4-FFF2-40B4-BE49-F238E27FC236}">
                <a16:creationId xmlns:a16="http://schemas.microsoft.com/office/drawing/2014/main" id="{2D41091E-4FEC-C128-A9A9-0783AFFF71FC}"/>
              </a:ext>
            </a:extLst>
          </p:cNvPr>
          <p:cNvSpPr>
            <a:spLocks noGrp="1"/>
          </p:cNvSpPr>
          <p:nvPr>
            <p:ph idx="1"/>
          </p:nvPr>
        </p:nvSpPr>
        <p:spPr>
          <a:xfrm>
            <a:off x="844506" y="1831931"/>
            <a:ext cx="9661634" cy="4351338"/>
          </a:xfrm>
        </p:spPr>
        <p:txBody>
          <a:bodyPr>
            <a:normAutofit fontScale="92500" lnSpcReduction="10000"/>
          </a:bodyPr>
          <a:lstStyle/>
          <a:p>
            <a:pPr>
              <a:buFont typeface="Arial" panose="020B0604020202020204" pitchFamily="34" charset="0"/>
              <a:buChar char="•"/>
            </a:pPr>
            <a:r>
              <a:rPr lang="es-ES" dirty="0"/>
              <a:t>Es el procesamiento continuo de datos en movimiento, registro por registro (o en bloques muy pequeños), a medida que se generan.</a:t>
            </a:r>
          </a:p>
          <a:p>
            <a:pPr>
              <a:buFont typeface="Arial" panose="020B0604020202020204" pitchFamily="34" charset="0"/>
              <a:buChar char="•"/>
            </a:pPr>
            <a:r>
              <a:rPr lang="es-ES" b="1" dirty="0"/>
              <a:t>La Diferencia Principal:</a:t>
            </a:r>
            <a:endParaRPr lang="es-ES" dirty="0"/>
          </a:p>
          <a:p>
            <a:pPr marL="742950" lvl="1" indent="-285750">
              <a:buFont typeface="Arial" panose="020B0604020202020204" pitchFamily="34" charset="0"/>
              <a:buChar char="•"/>
            </a:pPr>
            <a:r>
              <a:rPr lang="es-ES" b="1" dirty="0"/>
              <a:t>Datos Ilimitados (</a:t>
            </a:r>
            <a:r>
              <a:rPr lang="es-ES" b="1" dirty="0" err="1"/>
              <a:t>Unbounded</a:t>
            </a:r>
            <a:r>
              <a:rPr lang="es-ES" b="1" dirty="0"/>
              <a:t>):</a:t>
            </a:r>
            <a:r>
              <a:rPr lang="es-ES" dirty="0"/>
              <a:t> El flujo de datos nunca termina (como un río).</a:t>
            </a:r>
          </a:p>
          <a:p>
            <a:pPr marL="742950" lvl="1" indent="-285750">
              <a:buFont typeface="Arial" panose="020B0604020202020204" pitchFamily="34" charset="0"/>
              <a:buChar char="•"/>
            </a:pPr>
            <a:r>
              <a:rPr lang="es-ES" b="1" dirty="0"/>
              <a:t>Tiempo Real:</a:t>
            </a:r>
            <a:r>
              <a:rPr lang="es-ES" dirty="0"/>
              <a:t> El objetivo es procesar la información con la menor latencia posible (milisegundos o segundos).</a:t>
            </a:r>
          </a:p>
          <a:p>
            <a:pPr>
              <a:buFont typeface="Arial" panose="020B0604020202020204" pitchFamily="34" charset="0"/>
              <a:buChar char="•"/>
            </a:pPr>
            <a:r>
              <a:rPr lang="es-ES" b="1" dirty="0"/>
              <a:t>Analogía Visual:</a:t>
            </a:r>
            <a:endParaRPr lang="es-ES" dirty="0"/>
          </a:p>
          <a:p>
            <a:pPr marL="742950" lvl="1" indent="-285750">
              <a:buFont typeface="Arial" panose="020B0604020202020204" pitchFamily="34" charset="0"/>
              <a:buChar char="•"/>
            </a:pPr>
            <a:r>
              <a:rPr lang="es-ES" b="1" dirty="0" err="1"/>
              <a:t>Batch</a:t>
            </a:r>
            <a:r>
              <a:rPr lang="es-ES" b="1" dirty="0"/>
              <a:t> (Lotes):</a:t>
            </a:r>
            <a:r>
              <a:rPr lang="es-ES" dirty="0"/>
              <a:t> Llenar un cubo de agua y luego vaciarlo todo de golpe.</a:t>
            </a:r>
          </a:p>
          <a:p>
            <a:pPr marL="742950" lvl="1" indent="-285750">
              <a:buFont typeface="Arial" panose="020B0604020202020204" pitchFamily="34" charset="0"/>
              <a:buChar char="•"/>
            </a:pPr>
            <a:r>
              <a:rPr lang="es-ES" b="1" dirty="0" err="1"/>
              <a:t>Streaming</a:t>
            </a:r>
            <a:r>
              <a:rPr lang="es-ES" b="1" dirty="0"/>
              <a:t>:</a:t>
            </a:r>
            <a:r>
              <a:rPr lang="es-ES" dirty="0"/>
              <a:t> Beber directamente de una manguera o un río que fluye constantemente.</a:t>
            </a:r>
          </a:p>
          <a:p>
            <a:endParaRPr lang="es-CO" dirty="0"/>
          </a:p>
        </p:txBody>
      </p:sp>
    </p:spTree>
    <p:extLst>
      <p:ext uri="{BB962C8B-B14F-4D97-AF65-F5344CB8AC3E}">
        <p14:creationId xmlns:p14="http://schemas.microsoft.com/office/powerpoint/2010/main" val="3789411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2119A5-3BF6-648A-BB7D-39DF13EDB995}"/>
              </a:ext>
            </a:extLst>
          </p:cNvPr>
          <p:cNvSpPr>
            <a:spLocks noGrp="1"/>
          </p:cNvSpPr>
          <p:nvPr>
            <p:ph type="title"/>
          </p:nvPr>
        </p:nvSpPr>
        <p:spPr/>
        <p:txBody>
          <a:bodyPr/>
          <a:lstStyle/>
          <a:p>
            <a:r>
              <a:rPr lang="es-ES" b="1" dirty="0"/>
              <a:t>El Barman vs. McDonald's</a:t>
            </a:r>
            <a:br>
              <a:rPr lang="es-ES" b="1" dirty="0"/>
            </a:br>
            <a:endParaRPr lang="es-CO" dirty="0"/>
          </a:p>
        </p:txBody>
      </p:sp>
      <p:sp>
        <p:nvSpPr>
          <p:cNvPr id="3" name="Marcador de contenido 2">
            <a:extLst>
              <a:ext uri="{FF2B5EF4-FFF2-40B4-BE49-F238E27FC236}">
                <a16:creationId xmlns:a16="http://schemas.microsoft.com/office/drawing/2014/main" id="{931B475C-B0C1-B0BC-921C-B40E83AA6D60}"/>
              </a:ext>
            </a:extLst>
          </p:cNvPr>
          <p:cNvSpPr>
            <a:spLocks noGrp="1"/>
          </p:cNvSpPr>
          <p:nvPr>
            <p:ph idx="1"/>
          </p:nvPr>
        </p:nvSpPr>
        <p:spPr>
          <a:xfrm>
            <a:off x="630095" y="1636439"/>
            <a:ext cx="10515600" cy="4351338"/>
          </a:xfrm>
        </p:spPr>
        <p:txBody>
          <a:bodyPr>
            <a:normAutofit fontScale="55000" lnSpcReduction="20000"/>
          </a:bodyPr>
          <a:lstStyle/>
          <a:p>
            <a:pPr marL="0" indent="0">
              <a:buNone/>
            </a:pPr>
            <a:r>
              <a:rPr lang="es-ES" b="1" dirty="0"/>
              <a:t>1. </a:t>
            </a:r>
            <a:r>
              <a:rPr lang="es-ES" b="1" dirty="0" err="1"/>
              <a:t>Stateful</a:t>
            </a:r>
            <a:r>
              <a:rPr lang="es-ES" b="1" dirty="0"/>
              <a:t> (Con Estado) = El Barman de confianza</a:t>
            </a:r>
          </a:p>
          <a:p>
            <a:r>
              <a:rPr lang="es-ES" dirty="0"/>
              <a:t>Imagina que vas a un bar donde el barman ya te conoce.</a:t>
            </a:r>
          </a:p>
          <a:p>
            <a:r>
              <a:rPr lang="es-ES" b="1" dirty="0"/>
              <a:t>Tú:</a:t>
            </a:r>
            <a:r>
              <a:rPr lang="es-ES" dirty="0"/>
              <a:t> "Hola, lo de siempre".</a:t>
            </a:r>
          </a:p>
          <a:p>
            <a:r>
              <a:rPr lang="es-ES" b="1" dirty="0"/>
              <a:t>Barman:</a:t>
            </a:r>
            <a:r>
              <a:rPr lang="es-ES" dirty="0"/>
              <a:t> Te sirve tu bebida favorita porque </a:t>
            </a:r>
            <a:r>
              <a:rPr lang="es-ES" b="1" dirty="0"/>
              <a:t>recuerda</a:t>
            </a:r>
            <a:r>
              <a:rPr lang="es-ES" dirty="0"/>
              <a:t> quién eres y qué pediste antes.</a:t>
            </a:r>
          </a:p>
          <a:p>
            <a:r>
              <a:rPr lang="es-ES" b="1" dirty="0"/>
              <a:t>El problema de escalar:</a:t>
            </a:r>
            <a:r>
              <a:rPr lang="es-ES" dirty="0"/>
              <a:t> Si el bar se llena y contratan a un segundo barman nuevo, tú no puedes pedirle "lo de siempre" a él. Él no tiene la "memoria" (el estado) de tus gustos. Estás obligado a esperar a que se libere el primer barman (</a:t>
            </a:r>
            <a:r>
              <a:rPr lang="es-ES" b="1" dirty="0" err="1"/>
              <a:t>Sticky</a:t>
            </a:r>
            <a:r>
              <a:rPr lang="es-ES" b="1" dirty="0"/>
              <a:t> </a:t>
            </a:r>
            <a:r>
              <a:rPr lang="es-ES" b="1" dirty="0" err="1"/>
              <a:t>Session</a:t>
            </a:r>
            <a:r>
              <a:rPr lang="es-ES" dirty="0"/>
              <a:t>). Si el primer barman se enferma, pierdes tu historial.</a:t>
            </a:r>
          </a:p>
          <a:p>
            <a:pPr marL="0" indent="0">
              <a:buNone/>
            </a:pPr>
            <a:endParaRPr lang="es-ES" b="1" dirty="0"/>
          </a:p>
          <a:p>
            <a:pPr marL="0" indent="0">
              <a:buNone/>
            </a:pPr>
            <a:r>
              <a:rPr lang="es-ES" b="1" dirty="0"/>
              <a:t>2. </a:t>
            </a:r>
            <a:r>
              <a:rPr lang="es-ES" b="1" dirty="0" err="1"/>
              <a:t>Stateless</a:t>
            </a:r>
            <a:r>
              <a:rPr lang="es-ES" b="1" dirty="0"/>
              <a:t> (Sin Estado) = McDonald's</a:t>
            </a:r>
          </a:p>
          <a:p>
            <a:r>
              <a:rPr lang="es-ES" dirty="0"/>
              <a:t>Imagina que vas a un McDonald's.</a:t>
            </a:r>
          </a:p>
          <a:p>
            <a:r>
              <a:rPr lang="es-ES" b="1" dirty="0"/>
              <a:t>Tú:</a:t>
            </a:r>
            <a:r>
              <a:rPr lang="es-ES" dirty="0"/>
              <a:t> "Hola, quiero una Big Mac, soy Juan".</a:t>
            </a:r>
          </a:p>
          <a:p>
            <a:r>
              <a:rPr lang="es-ES" b="1" dirty="0"/>
              <a:t>Cajero A:</a:t>
            </a:r>
            <a:r>
              <a:rPr lang="es-ES" dirty="0"/>
              <a:t> Te la da.</a:t>
            </a:r>
          </a:p>
          <a:p>
            <a:r>
              <a:rPr lang="es-ES" b="1" dirty="0"/>
              <a:t>Tú (5 minutos después):</a:t>
            </a:r>
            <a:r>
              <a:rPr lang="es-ES" dirty="0"/>
              <a:t> Vuelves a la fila para pedir papas. Te atiende el </a:t>
            </a:r>
            <a:r>
              <a:rPr lang="es-ES" b="1" dirty="0"/>
              <a:t>Cajero B</a:t>
            </a:r>
            <a:r>
              <a:rPr lang="es-ES" dirty="0"/>
              <a:t>.</a:t>
            </a:r>
          </a:p>
          <a:p>
            <a:r>
              <a:rPr lang="es-ES" b="1" dirty="0"/>
              <a:t>Tú:</a:t>
            </a:r>
            <a:r>
              <a:rPr lang="es-ES" dirty="0"/>
              <a:t> "Hola, quiero papas, soy Juan".</a:t>
            </a:r>
          </a:p>
          <a:p>
            <a:r>
              <a:rPr lang="es-ES" b="1" dirty="0"/>
              <a:t>El Cajero B:</a:t>
            </a:r>
            <a:r>
              <a:rPr lang="es-ES" dirty="0"/>
              <a:t> No necesita saber qué pediste antes ni quién eres. Solo procesa el pedido actual porque </a:t>
            </a:r>
            <a:r>
              <a:rPr lang="es-ES" b="1" dirty="0"/>
              <a:t>toda la información necesaria está en la solicitud</a:t>
            </a:r>
            <a:r>
              <a:rPr lang="es-ES" dirty="0"/>
              <a:t>.</a:t>
            </a:r>
          </a:p>
          <a:p>
            <a:endParaRPr lang="es-CO" dirty="0"/>
          </a:p>
        </p:txBody>
      </p:sp>
    </p:spTree>
    <p:extLst>
      <p:ext uri="{BB962C8B-B14F-4D97-AF65-F5344CB8AC3E}">
        <p14:creationId xmlns:p14="http://schemas.microsoft.com/office/powerpoint/2010/main" val="643162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DF54F6-5372-76C6-A769-66F4771582C7}"/>
              </a:ext>
            </a:extLst>
          </p:cNvPr>
          <p:cNvSpPr>
            <a:spLocks noGrp="1"/>
          </p:cNvSpPr>
          <p:nvPr>
            <p:ph type="title"/>
          </p:nvPr>
        </p:nvSpPr>
        <p:spPr>
          <a:xfrm>
            <a:off x="838200" y="271133"/>
            <a:ext cx="10515600" cy="1325563"/>
          </a:xfrm>
        </p:spPr>
        <p:txBody>
          <a:bodyPr>
            <a:normAutofit/>
          </a:bodyPr>
          <a:lstStyle/>
          <a:p>
            <a:r>
              <a:rPr lang="es-ES" sz="4000" b="1" dirty="0"/>
              <a:t>¿Por qué "</a:t>
            </a:r>
            <a:r>
              <a:rPr lang="es-ES" sz="4000" b="1" dirty="0" err="1"/>
              <a:t>Stateless</a:t>
            </a:r>
            <a:r>
              <a:rPr lang="es-ES" sz="4000" b="1" dirty="0"/>
              <a:t>" es más fácil de escalar?</a:t>
            </a:r>
            <a:endParaRPr lang="es-CO" sz="4000" dirty="0"/>
          </a:p>
        </p:txBody>
      </p:sp>
      <p:sp>
        <p:nvSpPr>
          <p:cNvPr id="3" name="Marcador de contenido 2">
            <a:extLst>
              <a:ext uri="{FF2B5EF4-FFF2-40B4-BE49-F238E27FC236}">
                <a16:creationId xmlns:a16="http://schemas.microsoft.com/office/drawing/2014/main" id="{ECF1A097-6D40-27C8-6DB2-65FD6461DB0C}"/>
              </a:ext>
            </a:extLst>
          </p:cNvPr>
          <p:cNvSpPr>
            <a:spLocks noGrp="1"/>
          </p:cNvSpPr>
          <p:nvPr>
            <p:ph idx="1"/>
          </p:nvPr>
        </p:nvSpPr>
        <p:spPr>
          <a:xfrm>
            <a:off x="838200" y="1731032"/>
            <a:ext cx="10515600" cy="4351338"/>
          </a:xfrm>
        </p:spPr>
        <p:txBody>
          <a:bodyPr>
            <a:normAutofit fontScale="55000" lnSpcReduction="20000"/>
          </a:bodyPr>
          <a:lstStyle/>
          <a:p>
            <a:pPr marL="0" indent="0">
              <a:buNone/>
            </a:pPr>
            <a:r>
              <a:rPr lang="es-ES" b="1" dirty="0"/>
              <a:t>1. Cualquier servidor sirve (Universalidad)</a:t>
            </a:r>
            <a:r>
              <a:rPr lang="es-ES" dirty="0"/>
              <a:t> En un sistema </a:t>
            </a:r>
            <a:r>
              <a:rPr lang="es-ES" i="1" dirty="0" err="1"/>
              <a:t>Stateful</a:t>
            </a:r>
            <a:r>
              <a:rPr lang="es-ES" dirty="0"/>
              <a:t>, el usuario se "casa" con un servidor específico porque ahí están guardados sus datos de sesión.</a:t>
            </a:r>
          </a:p>
          <a:p>
            <a:pPr marL="0" indent="0">
              <a:buNone/>
            </a:pPr>
            <a:r>
              <a:rPr lang="es-ES" b="1" dirty="0"/>
              <a:t>Ventaja </a:t>
            </a:r>
            <a:r>
              <a:rPr lang="es-ES" b="1" dirty="0" err="1"/>
              <a:t>Stateless</a:t>
            </a:r>
            <a:r>
              <a:rPr lang="es-ES" b="1" dirty="0"/>
              <a:t>:</a:t>
            </a:r>
            <a:r>
              <a:rPr lang="es-ES" dirty="0"/>
              <a:t> Como el servidor no guarda nada, la petición del vehículo #549 puede ir al Servidor A en el segundo 1, y al Servidor Z en el segundo 2. Al Load </a:t>
            </a:r>
            <a:r>
              <a:rPr lang="es-ES" dirty="0" err="1"/>
              <a:t>Balancer</a:t>
            </a:r>
            <a:r>
              <a:rPr lang="es-ES" dirty="0"/>
              <a:t> (el repartidor de tráfico) le da igual a quién enviarle el trabajo.</a:t>
            </a:r>
          </a:p>
          <a:p>
            <a:endParaRPr lang="es-ES" dirty="0"/>
          </a:p>
          <a:p>
            <a:pPr marL="0" indent="0">
              <a:buNone/>
            </a:pPr>
            <a:r>
              <a:rPr lang="es-ES" b="1" dirty="0"/>
              <a:t>2. Auto-</a:t>
            </a:r>
            <a:r>
              <a:rPr lang="es-ES" b="1" dirty="0" err="1"/>
              <a:t>Scaling</a:t>
            </a:r>
            <a:r>
              <a:rPr lang="es-ES" b="1" dirty="0"/>
              <a:t> sin dolor (Elasticidad)</a:t>
            </a:r>
            <a:r>
              <a:rPr lang="es-ES" dirty="0"/>
              <a:t> </a:t>
            </a:r>
          </a:p>
          <a:p>
            <a:pPr marL="0" indent="0">
              <a:buNone/>
            </a:pPr>
            <a:r>
              <a:rPr lang="es-ES" b="1" dirty="0"/>
              <a:t>Escenario:</a:t>
            </a:r>
            <a:r>
              <a:rPr lang="es-ES" dirty="0"/>
              <a:t> De repente hay un embotellamiento y pasas de 1,000 a 1 millón de peticiones.</a:t>
            </a:r>
          </a:p>
          <a:p>
            <a:pPr marL="0" indent="0">
              <a:buNone/>
            </a:pPr>
            <a:r>
              <a:rPr lang="es-ES" b="1" dirty="0"/>
              <a:t>Si fueras </a:t>
            </a:r>
            <a:r>
              <a:rPr lang="es-ES" b="1" dirty="0" err="1"/>
              <a:t>Stateful</a:t>
            </a:r>
            <a:r>
              <a:rPr lang="es-ES" b="1" dirty="0"/>
              <a:t>:</a:t>
            </a:r>
            <a:r>
              <a:rPr lang="es-ES" dirty="0"/>
              <a:t> Crear nuevos servidores es difícil porque tendrías que ver cómo copiar la "memoria" de los usuarios a los nuevos servidores.</a:t>
            </a:r>
          </a:p>
          <a:p>
            <a:pPr marL="0" indent="0">
              <a:buNone/>
            </a:pPr>
            <a:r>
              <a:rPr lang="es-ES" b="1" dirty="0"/>
              <a:t>Siendo </a:t>
            </a:r>
            <a:r>
              <a:rPr lang="es-ES" b="1" dirty="0" err="1"/>
              <a:t>Stateless</a:t>
            </a:r>
            <a:r>
              <a:rPr lang="es-ES" b="1" dirty="0"/>
              <a:t>:</a:t>
            </a:r>
            <a:r>
              <a:rPr lang="es-ES" dirty="0"/>
              <a:t> Simplemente enciendes 500 servidores nuevos y empiezas a mandarles tráfico inmediatamente. No necesitan "ponerse al día" ni sincronizar datos previos. Nacen listos.</a:t>
            </a:r>
          </a:p>
          <a:p>
            <a:endParaRPr lang="es-ES" dirty="0"/>
          </a:p>
          <a:p>
            <a:pPr marL="0" indent="0">
              <a:buNone/>
            </a:pPr>
            <a:r>
              <a:rPr lang="es-ES" b="1" dirty="0"/>
              <a:t>3. Tolerancia a fallos (Resiliencia)</a:t>
            </a:r>
            <a:endParaRPr lang="es-ES" dirty="0"/>
          </a:p>
          <a:p>
            <a:pPr marL="0" indent="0">
              <a:buNone/>
            </a:pPr>
            <a:r>
              <a:rPr lang="es-ES" dirty="0"/>
              <a:t>Si un servidor </a:t>
            </a:r>
            <a:r>
              <a:rPr lang="es-ES" i="1" dirty="0" err="1"/>
              <a:t>Stateful</a:t>
            </a:r>
            <a:r>
              <a:rPr lang="es-ES" dirty="0"/>
              <a:t> se cae, todos los usuarios conectados a él pierden su sesión (se les cierra el carrito de compras, por ejemplo).</a:t>
            </a:r>
          </a:p>
          <a:p>
            <a:pPr marL="0" indent="0">
              <a:buNone/>
            </a:pPr>
            <a:r>
              <a:rPr lang="es-ES" dirty="0"/>
              <a:t>Si un servidor </a:t>
            </a:r>
            <a:r>
              <a:rPr lang="es-ES" i="1" dirty="0" err="1"/>
              <a:t>Stateless</a:t>
            </a:r>
            <a:r>
              <a:rPr lang="es-ES" dirty="0"/>
              <a:t> se cae, el Load </a:t>
            </a:r>
            <a:r>
              <a:rPr lang="es-ES" dirty="0" err="1"/>
              <a:t>Balancer</a:t>
            </a:r>
            <a:r>
              <a:rPr lang="es-ES" dirty="0"/>
              <a:t> simplemente manda la siguiente petición a otro servidor vivo. El usuario ni se entera.</a:t>
            </a:r>
          </a:p>
          <a:p>
            <a:endParaRPr lang="es-CO" dirty="0"/>
          </a:p>
        </p:txBody>
      </p:sp>
    </p:spTree>
    <p:extLst>
      <p:ext uri="{BB962C8B-B14F-4D97-AF65-F5344CB8AC3E}">
        <p14:creationId xmlns:p14="http://schemas.microsoft.com/office/powerpoint/2010/main" val="273079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79051-2360-C4BF-B100-7C61EA71A25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B623F8D-9B4E-942F-AA6D-75106987C6FF}"/>
              </a:ext>
            </a:extLst>
          </p:cNvPr>
          <p:cNvSpPr>
            <a:spLocks noGrp="1"/>
          </p:cNvSpPr>
          <p:nvPr>
            <p:ph type="title"/>
          </p:nvPr>
        </p:nvSpPr>
        <p:spPr>
          <a:xfrm>
            <a:off x="838200" y="209551"/>
            <a:ext cx="10515600" cy="1325563"/>
          </a:xfrm>
        </p:spPr>
        <p:txBody>
          <a:bodyPr>
            <a:normAutofit/>
          </a:bodyPr>
          <a:lstStyle/>
          <a:p>
            <a:r>
              <a:rPr lang="es-CO" i="1" dirty="0" err="1"/>
              <a:t>Scaling</a:t>
            </a:r>
            <a:r>
              <a:rPr lang="es-CO" i="1" dirty="0"/>
              <a:t> </a:t>
            </a:r>
            <a:r>
              <a:rPr lang="es-CO" i="1" dirty="0" err="1"/>
              <a:t>the</a:t>
            </a:r>
            <a:r>
              <a:rPr lang="es-CO" i="1" dirty="0"/>
              <a:t> </a:t>
            </a:r>
            <a:r>
              <a:rPr lang="es-CO" i="1" dirty="0" err="1"/>
              <a:t>stream</a:t>
            </a:r>
            <a:r>
              <a:rPr lang="es-CO" i="1" dirty="0"/>
              <a:t> </a:t>
            </a:r>
            <a:r>
              <a:rPr lang="es-CO" i="1" dirty="0" err="1"/>
              <a:t>pattern</a:t>
            </a:r>
            <a:r>
              <a:rPr lang="es-CO" dirty="0"/>
              <a:t> </a:t>
            </a:r>
            <a:endParaRPr lang="es-CO" noProof="0" dirty="0"/>
          </a:p>
        </p:txBody>
      </p:sp>
      <p:pic>
        <p:nvPicPr>
          <p:cNvPr id="4" name="Imagen 3" descr="Diagrama&#10;&#10;El contenido generado por IA puede ser incorrecto.">
            <a:extLst>
              <a:ext uri="{FF2B5EF4-FFF2-40B4-BE49-F238E27FC236}">
                <a16:creationId xmlns:a16="http://schemas.microsoft.com/office/drawing/2014/main" id="{1BF80795-D88F-977D-790B-EB497E201AF9}"/>
              </a:ext>
            </a:extLst>
          </p:cNvPr>
          <p:cNvPicPr>
            <a:picLocks noChangeAspect="1"/>
          </p:cNvPicPr>
          <p:nvPr/>
        </p:nvPicPr>
        <p:blipFill>
          <a:blip r:embed="rId2"/>
          <a:stretch>
            <a:fillRect/>
          </a:stretch>
        </p:blipFill>
        <p:spPr>
          <a:xfrm>
            <a:off x="6583680" y="2113826"/>
            <a:ext cx="5470382" cy="3656050"/>
          </a:xfrm>
          <a:prstGeom prst="rect">
            <a:avLst/>
          </a:prstGeom>
        </p:spPr>
      </p:pic>
      <p:sp>
        <p:nvSpPr>
          <p:cNvPr id="8" name="Rectangle 3">
            <a:extLst>
              <a:ext uri="{FF2B5EF4-FFF2-40B4-BE49-F238E27FC236}">
                <a16:creationId xmlns:a16="http://schemas.microsoft.com/office/drawing/2014/main" id="{FE4397C1-1DEB-DD2A-41A5-6B1A6B203459}"/>
              </a:ext>
            </a:extLst>
          </p:cNvPr>
          <p:cNvSpPr>
            <a:spLocks noChangeArrowheads="1"/>
          </p:cNvSpPr>
          <p:nvPr/>
        </p:nvSpPr>
        <p:spPr bwMode="auto">
          <a:xfrm>
            <a:off x="403859" y="1539340"/>
            <a:ext cx="6179821"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a:ln>
                  <a:noFill/>
                </a:ln>
                <a:solidFill>
                  <a:schemeClr val="tx1"/>
                </a:solidFill>
                <a:effectLst/>
              </a:rPr>
              <a:t>El Escenario Real:</a:t>
            </a:r>
            <a:endParaRPr kumimoji="0" lang="es-CO" altLang="es-CO"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Los ejemplos simples (ej. </a:t>
            </a:r>
            <a:r>
              <a:rPr kumimoji="0" lang="es-CO" altLang="es-CO" sz="1800" b="0" i="0" u="none" strike="noStrike" cap="none" normalizeH="0" baseline="0" dirty="0" err="1">
                <a:ln>
                  <a:noFill/>
                </a:ln>
                <a:solidFill>
                  <a:schemeClr val="tx1"/>
                </a:solidFill>
                <a:effectLst/>
              </a:rPr>
              <a:t>Meetup</a:t>
            </a:r>
            <a:r>
              <a:rPr kumimoji="0" lang="es-CO" altLang="es-CO" sz="1800" b="0" i="0" u="none" strike="noStrike" cap="none" normalizeH="0" baseline="0" dirty="0">
                <a:ln>
                  <a:noFill/>
                </a:ln>
                <a:solidFill>
                  <a:schemeClr val="tx1"/>
                </a:solidFill>
                <a:effectLst/>
              </a:rPr>
              <a:t>, 10 </a:t>
            </a:r>
            <a:r>
              <a:rPr kumimoji="0" lang="es-CO" altLang="es-CO" sz="1800" b="0" i="0" u="none" strike="noStrike" cap="none" normalizeH="0" baseline="0" dirty="0" err="1">
                <a:ln>
                  <a:noFill/>
                </a:ln>
                <a:solidFill>
                  <a:schemeClr val="tx1"/>
                </a:solidFill>
                <a:effectLst/>
              </a:rPr>
              <a:t>ev</a:t>
            </a:r>
            <a:r>
              <a:rPr kumimoji="0" lang="es-CO" altLang="es-CO" sz="1800" b="0" i="0" u="none" strike="noStrike" cap="none" normalizeH="0" baseline="0" dirty="0">
                <a:ln>
                  <a:noFill/>
                </a:ln>
                <a:solidFill>
                  <a:schemeClr val="tx1"/>
                </a:solidFill>
                <a:effectLst/>
              </a:rPr>
              <a:t>/s) no reflejan la realidad.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Escenarios reales (ej. Google </a:t>
            </a:r>
            <a:r>
              <a:rPr kumimoji="0" lang="es-CO" altLang="es-CO" sz="1800" b="0" i="0" u="none" strike="noStrike" cap="none" normalizeH="0" baseline="0" dirty="0" err="1">
                <a:ln>
                  <a:noFill/>
                </a:ln>
                <a:solidFill>
                  <a:schemeClr val="tx1"/>
                </a:solidFill>
                <a:effectLst/>
              </a:rPr>
              <a:t>Search</a:t>
            </a:r>
            <a:r>
              <a:rPr kumimoji="0" lang="es-CO" altLang="es-CO" sz="1800" b="0" i="0" u="none" strike="noStrike" cap="none" normalizeH="0" baseline="0" dirty="0">
                <a:ln>
                  <a:noFill/>
                </a:ln>
                <a:solidFill>
                  <a:schemeClr val="tx1"/>
                </a:solidFill>
                <a:effectLst/>
              </a:rPr>
              <a:t>) generan ~46,000 eventos/segundo.</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a:ln>
                  <a:noFill/>
                </a:ln>
                <a:solidFill>
                  <a:schemeClr val="tx1"/>
                </a:solidFill>
                <a:effectLst/>
              </a:rPr>
              <a:t>El Problema de la Conexión Persistente:</a:t>
            </a:r>
            <a:endParaRPr kumimoji="0" lang="es-CO" altLang="es-CO"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Muchos protocolos crean un túnel directo entre Cliente y Servidor.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1" i="0" u="none" strike="noStrike" cap="none" normalizeH="0" baseline="0" dirty="0">
                <a:ln>
                  <a:noFill/>
                </a:ln>
                <a:solidFill>
                  <a:schemeClr val="tx1"/>
                </a:solidFill>
                <a:effectLst/>
              </a:rPr>
              <a:t>Consecuencia:</a:t>
            </a:r>
            <a:r>
              <a:rPr kumimoji="0" lang="es-CO" altLang="es-CO" sz="1800" b="0" i="0" u="none" strike="noStrike" cap="none" normalizeH="0" baseline="0" dirty="0">
                <a:ln>
                  <a:noFill/>
                </a:ln>
                <a:solidFill>
                  <a:schemeClr val="tx1"/>
                </a:solidFill>
                <a:effectLst/>
              </a:rPr>
              <a:t> Un solo nodo recibe toda la carga mientras los demás nodos del clúster están inactivos (ociosos).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s-CO" altLang="es-CO" sz="1800" b="1" i="0" u="none" strike="noStrike" cap="none" normalizeH="0" baseline="0" dirty="0">
                <a:ln>
                  <a:noFill/>
                </a:ln>
                <a:solidFill>
                  <a:schemeClr val="tx1"/>
                </a:solidFill>
                <a:effectLst/>
              </a:rPr>
              <a:t>Límite del Escalado Vertical (</a:t>
            </a:r>
            <a:r>
              <a:rPr kumimoji="0" lang="es-CO" altLang="es-CO" sz="1800" b="1" i="0" u="none" strike="noStrike" cap="none" normalizeH="0" baseline="0" dirty="0" err="1">
                <a:ln>
                  <a:noFill/>
                </a:ln>
                <a:solidFill>
                  <a:schemeClr val="tx1"/>
                </a:solidFill>
                <a:effectLst/>
              </a:rPr>
              <a:t>Scale</a:t>
            </a:r>
            <a:r>
              <a:rPr kumimoji="0" lang="es-CO" altLang="es-CO" sz="1800" b="1" i="0" u="none" strike="noStrike" cap="none" normalizeH="0" baseline="0" dirty="0">
                <a:ln>
                  <a:noFill/>
                </a:ln>
                <a:solidFill>
                  <a:schemeClr val="tx1"/>
                </a:solidFill>
                <a:effectLst/>
              </a:rPr>
              <a:t> Up):</a:t>
            </a:r>
            <a:endParaRPr kumimoji="0" lang="es-CO" altLang="es-CO"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Aumentar la potencia del servidor (más CPU/RAM) tiene un límite físico.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1800" b="0" i="0" u="none" strike="noStrike" cap="none" normalizeH="0" baseline="0" dirty="0">
                <a:ln>
                  <a:noFill/>
                </a:ln>
                <a:solidFill>
                  <a:schemeClr val="tx1"/>
                </a:solidFill>
                <a:effectLst/>
              </a:rPr>
              <a:t>No es una solución sostenible para volúmenes masivos de datos.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973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95653-FD24-1FD1-7319-20563E570B8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2B4C4B-10B5-408C-342F-64D6A9706F26}"/>
              </a:ext>
            </a:extLst>
          </p:cNvPr>
          <p:cNvSpPr>
            <a:spLocks noGrp="1"/>
          </p:cNvSpPr>
          <p:nvPr>
            <p:ph type="title"/>
          </p:nvPr>
        </p:nvSpPr>
        <p:spPr>
          <a:xfrm>
            <a:off x="838200" y="209551"/>
            <a:ext cx="10515600" cy="1325563"/>
          </a:xfrm>
        </p:spPr>
        <p:txBody>
          <a:bodyPr>
            <a:normAutofit/>
          </a:bodyPr>
          <a:lstStyle/>
          <a:p>
            <a:r>
              <a:rPr lang="es-ES" dirty="0"/>
              <a:t>Estrategia de Escalado: </a:t>
            </a:r>
            <a:r>
              <a:rPr lang="es-ES" dirty="0" err="1"/>
              <a:t>The</a:t>
            </a:r>
            <a:r>
              <a:rPr lang="es-ES" dirty="0"/>
              <a:t> </a:t>
            </a:r>
            <a:r>
              <a:rPr lang="es-ES" dirty="0" err="1"/>
              <a:t>Buffering</a:t>
            </a:r>
            <a:r>
              <a:rPr lang="es-ES" dirty="0"/>
              <a:t> </a:t>
            </a:r>
            <a:r>
              <a:rPr lang="es-ES" dirty="0" err="1"/>
              <a:t>Layer</a:t>
            </a:r>
            <a:endParaRPr lang="es-ES" dirty="0"/>
          </a:p>
        </p:txBody>
      </p:sp>
      <p:sp>
        <p:nvSpPr>
          <p:cNvPr id="5" name="CuadroTexto 4">
            <a:extLst>
              <a:ext uri="{FF2B5EF4-FFF2-40B4-BE49-F238E27FC236}">
                <a16:creationId xmlns:a16="http://schemas.microsoft.com/office/drawing/2014/main" id="{FF3B49DC-ED39-01F1-B526-A04A06362AC1}"/>
              </a:ext>
            </a:extLst>
          </p:cNvPr>
          <p:cNvSpPr txBox="1"/>
          <p:nvPr/>
        </p:nvSpPr>
        <p:spPr>
          <a:xfrm>
            <a:off x="655320" y="1635681"/>
            <a:ext cx="5227320" cy="4247317"/>
          </a:xfrm>
          <a:prstGeom prst="rect">
            <a:avLst/>
          </a:prstGeom>
          <a:noFill/>
        </p:spPr>
        <p:txBody>
          <a:bodyPr wrap="square">
            <a:spAutoFit/>
          </a:bodyPr>
          <a:lstStyle/>
          <a:p>
            <a:r>
              <a:rPr lang="es-ES" b="1" dirty="0"/>
              <a:t>Introducción del Búfer:</a:t>
            </a:r>
            <a:endParaRPr lang="es-ES" dirty="0"/>
          </a:p>
          <a:p>
            <a:pPr marL="742950" lvl="1" indent="-285750">
              <a:buFont typeface="Arial" panose="020B0604020202020204" pitchFamily="34" charset="0"/>
              <a:buChar char="•"/>
            </a:pPr>
            <a:r>
              <a:rPr lang="es-ES" dirty="0"/>
              <a:t>Se añade una capa intermedia de almacenamiento temporal (ej. Kafka, </a:t>
            </a:r>
            <a:r>
              <a:rPr lang="es-ES" dirty="0" err="1"/>
              <a:t>Kinesis</a:t>
            </a:r>
            <a:r>
              <a:rPr lang="es-ES" dirty="0"/>
              <a:t>).</a:t>
            </a:r>
          </a:p>
          <a:p>
            <a:r>
              <a:rPr lang="es-ES" b="1" dirty="0"/>
              <a:t>Separación de Responsabilidades:</a:t>
            </a:r>
            <a:endParaRPr lang="es-ES" dirty="0"/>
          </a:p>
          <a:p>
            <a:pPr marL="742950" lvl="1" indent="-285750">
              <a:buFont typeface="Arial" panose="020B0604020202020204" pitchFamily="34" charset="0"/>
              <a:buChar char="•"/>
            </a:pPr>
            <a:r>
              <a:rPr lang="es-ES" b="1" dirty="0"/>
              <a:t>Nodos de Recolección (Ingesta):</a:t>
            </a:r>
            <a:r>
              <a:rPr lang="es-ES" dirty="0"/>
              <a:t> Solo reciben y empujan datos al búfer. </a:t>
            </a:r>
            <a:r>
              <a:rPr lang="es-ES" b="1" dirty="0"/>
              <a:t>Cero</a:t>
            </a:r>
            <a:r>
              <a:rPr lang="es-ES" dirty="0"/>
              <a:t> lógica de negocio.</a:t>
            </a:r>
          </a:p>
          <a:p>
            <a:pPr marL="742950" lvl="1" indent="-285750">
              <a:buFont typeface="Arial" panose="020B0604020202020204" pitchFamily="34" charset="0"/>
              <a:buChar char="•"/>
            </a:pPr>
            <a:r>
              <a:rPr lang="es-ES" b="1" dirty="0"/>
              <a:t>Nodos de Procesamiento:</a:t>
            </a:r>
            <a:r>
              <a:rPr lang="es-ES" dirty="0"/>
              <a:t> Leen del búfer y ejecutan la lógica compleja.</a:t>
            </a:r>
          </a:p>
          <a:p>
            <a:r>
              <a:rPr lang="es-ES" b="1" dirty="0"/>
              <a:t>Beneficio Principal:</a:t>
            </a:r>
            <a:endParaRPr lang="es-ES" dirty="0"/>
          </a:p>
          <a:p>
            <a:pPr marL="742950" lvl="1" indent="-285750">
              <a:buFont typeface="Arial" panose="020B0604020202020204" pitchFamily="34" charset="0"/>
              <a:buChar char="•"/>
            </a:pPr>
            <a:r>
              <a:rPr lang="es-ES" dirty="0"/>
              <a:t>Permite el </a:t>
            </a:r>
            <a:r>
              <a:rPr lang="es-ES" b="1" dirty="0"/>
              <a:t>Escalado Horizontal</a:t>
            </a:r>
            <a:r>
              <a:rPr lang="es-ES" dirty="0"/>
              <a:t> real.</a:t>
            </a:r>
          </a:p>
          <a:p>
            <a:pPr marL="742950" lvl="1" indent="-285750">
              <a:buFont typeface="Arial" panose="020B0604020202020204" pitchFamily="34" charset="0"/>
              <a:buChar char="•"/>
            </a:pPr>
            <a:r>
              <a:rPr lang="es-ES" dirty="0"/>
              <a:t>Podemos agregar infinitos consumidores para procesar los datos acumulados en el búfer.</a:t>
            </a:r>
          </a:p>
        </p:txBody>
      </p:sp>
      <p:pic>
        <p:nvPicPr>
          <p:cNvPr id="7" name="Imagen 6" descr="Diagrama&#10;&#10;El contenido generado por IA puede ser incorrecto.">
            <a:extLst>
              <a:ext uri="{FF2B5EF4-FFF2-40B4-BE49-F238E27FC236}">
                <a16:creationId xmlns:a16="http://schemas.microsoft.com/office/drawing/2014/main" id="{5012B736-837B-C743-BFAA-1E2EC866A659}"/>
              </a:ext>
            </a:extLst>
          </p:cNvPr>
          <p:cNvPicPr>
            <a:picLocks noChangeAspect="1"/>
          </p:cNvPicPr>
          <p:nvPr/>
        </p:nvPicPr>
        <p:blipFill>
          <a:blip r:embed="rId2"/>
          <a:stretch>
            <a:fillRect/>
          </a:stretch>
        </p:blipFill>
        <p:spPr>
          <a:xfrm>
            <a:off x="6425176" y="1477190"/>
            <a:ext cx="5260554" cy="4682806"/>
          </a:xfrm>
          <a:prstGeom prst="rect">
            <a:avLst/>
          </a:prstGeom>
        </p:spPr>
      </p:pic>
    </p:spTree>
    <p:extLst>
      <p:ext uri="{BB962C8B-B14F-4D97-AF65-F5344CB8AC3E}">
        <p14:creationId xmlns:p14="http://schemas.microsoft.com/office/powerpoint/2010/main" val="4013817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16F52-4086-412A-FFB0-820BD946A2D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7F9399B-9931-6506-D4C6-0B134D0A1323}"/>
              </a:ext>
            </a:extLst>
          </p:cNvPr>
          <p:cNvSpPr>
            <a:spLocks noGrp="1"/>
          </p:cNvSpPr>
          <p:nvPr>
            <p:ph type="title"/>
          </p:nvPr>
        </p:nvSpPr>
        <p:spPr>
          <a:xfrm>
            <a:off x="769880" y="353377"/>
            <a:ext cx="10515600" cy="1325563"/>
          </a:xfrm>
        </p:spPr>
        <p:txBody>
          <a:bodyPr>
            <a:normAutofit/>
          </a:bodyPr>
          <a:lstStyle/>
          <a:p>
            <a:r>
              <a:rPr lang="es-ES" b="1" dirty="0"/>
              <a:t>Tolerancia a Fallos</a:t>
            </a:r>
            <a:endParaRPr lang="es-CO" dirty="0"/>
          </a:p>
        </p:txBody>
      </p:sp>
      <p:sp>
        <p:nvSpPr>
          <p:cNvPr id="3" name="Marcador de contenido 2">
            <a:extLst>
              <a:ext uri="{FF2B5EF4-FFF2-40B4-BE49-F238E27FC236}">
                <a16:creationId xmlns:a16="http://schemas.microsoft.com/office/drawing/2014/main" id="{A23EDECA-6548-66DD-7597-0C71FEF7AAC9}"/>
              </a:ext>
            </a:extLst>
          </p:cNvPr>
          <p:cNvSpPr>
            <a:spLocks noGrp="1"/>
          </p:cNvSpPr>
          <p:nvPr>
            <p:ph idx="1"/>
          </p:nvPr>
        </p:nvSpPr>
        <p:spPr>
          <a:xfrm>
            <a:off x="769880" y="1955165"/>
            <a:ext cx="6027420" cy="4351338"/>
          </a:xfrm>
        </p:spPr>
        <p:txBody>
          <a:bodyPr>
            <a:normAutofit fontScale="85000" lnSpcReduction="20000"/>
          </a:bodyPr>
          <a:lstStyle/>
          <a:p>
            <a:pPr marL="0" indent="0">
              <a:buNone/>
            </a:pPr>
            <a:r>
              <a:rPr lang="es-ES" b="1" dirty="0"/>
              <a:t>La Necesidad de Tolerancia a Fallos</a:t>
            </a:r>
          </a:p>
          <a:p>
            <a:r>
              <a:rPr lang="es-ES" b="1" dirty="0"/>
              <a:t>La realidad inevitable:</a:t>
            </a:r>
            <a:r>
              <a:rPr lang="es-ES" dirty="0"/>
              <a:t> Sin importar la arquitectura, los nodos de recolección fallarán en algún momento debido a errores de software o fallos de hardware.</a:t>
            </a:r>
          </a:p>
          <a:p>
            <a:r>
              <a:rPr lang="es-ES" b="1" dirty="0"/>
              <a:t>El problema crítico:</a:t>
            </a:r>
            <a:r>
              <a:rPr lang="es-ES" dirty="0"/>
              <a:t> A diferencia de una base de datos estática, los mensajes que recibimos de un cliente pueden </a:t>
            </a:r>
            <a:r>
              <a:rPr lang="es-ES" b="1" dirty="0"/>
              <a:t>no ser reproducibles</a:t>
            </a:r>
            <a:r>
              <a:rPr lang="es-ES" dirty="0"/>
              <a:t>.</a:t>
            </a:r>
          </a:p>
          <a:p>
            <a:pPr lvl="1"/>
            <a:r>
              <a:rPr lang="es-ES" dirty="0"/>
              <a:t>Si el nodo falla, no siempre podemos pedirle al cliente que reenvíe los datos.</a:t>
            </a:r>
          </a:p>
          <a:p>
            <a:r>
              <a:rPr lang="es-ES" b="1" dirty="0"/>
              <a:t>El objetivo:</a:t>
            </a:r>
            <a:r>
              <a:rPr lang="es-ES" dirty="0"/>
              <a:t> Enmascarar las fallas para que el sistema se recupere como si el bloqueo nunca hubiera ocurrido, asegurando cero pérdidas de datos.</a:t>
            </a:r>
          </a:p>
          <a:p>
            <a:endParaRPr lang="es-CO" dirty="0"/>
          </a:p>
        </p:txBody>
      </p:sp>
      <p:pic>
        <p:nvPicPr>
          <p:cNvPr id="5" name="Imagen 4" descr="Diagrama&#10;&#10;El contenido generado por IA puede ser incorrecto.">
            <a:extLst>
              <a:ext uri="{FF2B5EF4-FFF2-40B4-BE49-F238E27FC236}">
                <a16:creationId xmlns:a16="http://schemas.microsoft.com/office/drawing/2014/main" id="{6FDB8187-80A3-8BDA-5D25-A0CA3FC0BA1F}"/>
              </a:ext>
            </a:extLst>
          </p:cNvPr>
          <p:cNvPicPr>
            <a:picLocks noChangeAspect="1"/>
          </p:cNvPicPr>
          <p:nvPr/>
        </p:nvPicPr>
        <p:blipFill>
          <a:blip r:embed="rId2"/>
          <a:stretch>
            <a:fillRect/>
          </a:stretch>
        </p:blipFill>
        <p:spPr>
          <a:xfrm>
            <a:off x="7787379" y="2199005"/>
            <a:ext cx="3734321" cy="3258005"/>
          </a:xfrm>
          <a:prstGeom prst="rect">
            <a:avLst/>
          </a:prstGeom>
        </p:spPr>
      </p:pic>
    </p:spTree>
    <p:extLst>
      <p:ext uri="{BB962C8B-B14F-4D97-AF65-F5344CB8AC3E}">
        <p14:creationId xmlns:p14="http://schemas.microsoft.com/office/powerpoint/2010/main" val="2817500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09D18-9BC8-63FF-9E12-BEF78698259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4ABEB0D-FCB4-98E4-18EE-0AAC003BE9B3}"/>
              </a:ext>
            </a:extLst>
          </p:cNvPr>
          <p:cNvSpPr>
            <a:spLocks noGrp="1"/>
          </p:cNvSpPr>
          <p:nvPr>
            <p:ph type="title"/>
          </p:nvPr>
        </p:nvSpPr>
        <p:spPr>
          <a:xfrm>
            <a:off x="480060" y="345757"/>
            <a:ext cx="11231880" cy="1325563"/>
          </a:xfrm>
        </p:spPr>
        <p:txBody>
          <a:bodyPr>
            <a:normAutofit/>
          </a:bodyPr>
          <a:lstStyle/>
          <a:p>
            <a:r>
              <a:rPr lang="es-ES" b="1" dirty="0"/>
              <a:t>Enfoque 1 - </a:t>
            </a:r>
            <a:r>
              <a:rPr lang="es-ES" b="1" dirty="0" err="1"/>
              <a:t>Checkpointing</a:t>
            </a:r>
            <a:r>
              <a:rPr lang="es-ES" b="1" dirty="0"/>
              <a:t> (Puntos de Control)</a:t>
            </a:r>
          </a:p>
        </p:txBody>
      </p:sp>
      <p:sp>
        <p:nvSpPr>
          <p:cNvPr id="3" name="Marcador de contenido 2">
            <a:extLst>
              <a:ext uri="{FF2B5EF4-FFF2-40B4-BE49-F238E27FC236}">
                <a16:creationId xmlns:a16="http://schemas.microsoft.com/office/drawing/2014/main" id="{4163F468-19CE-77A3-39C1-B54AD943BC0D}"/>
              </a:ext>
            </a:extLst>
          </p:cNvPr>
          <p:cNvSpPr>
            <a:spLocks noGrp="1"/>
          </p:cNvSpPr>
          <p:nvPr>
            <p:ph idx="1"/>
          </p:nvPr>
        </p:nvSpPr>
        <p:spPr/>
        <p:txBody>
          <a:bodyPr>
            <a:normAutofit fontScale="92500" lnSpcReduction="10000"/>
          </a:bodyPr>
          <a:lstStyle/>
          <a:p>
            <a:r>
              <a:rPr lang="es-ES" b="1" dirty="0"/>
              <a:t>Definición:</a:t>
            </a:r>
            <a:r>
              <a:rPr lang="es-ES" dirty="0"/>
              <a:t> Consiste en guardar periódicamente una "instantánea" (</a:t>
            </a:r>
            <a:r>
              <a:rPr lang="es-ES" i="1" dirty="0" err="1"/>
              <a:t>snapshot</a:t>
            </a:r>
            <a:r>
              <a:rPr lang="es-ES" dirty="0"/>
              <a:t>) del estado global de todo el sistema.</a:t>
            </a:r>
          </a:p>
          <a:p>
            <a:r>
              <a:rPr lang="es-ES" b="1" dirty="0"/>
              <a:t>Analogía:</a:t>
            </a:r>
            <a:r>
              <a:rPr lang="es-ES" dirty="0"/>
              <a:t> Funciona como el "autoguardado" de Microsoft Word o Google Docs.</a:t>
            </a:r>
          </a:p>
          <a:p>
            <a:r>
              <a:rPr lang="es-ES" b="1" dirty="0"/>
              <a:t>Desventajas Críticas:</a:t>
            </a:r>
            <a:endParaRPr lang="es-ES" dirty="0"/>
          </a:p>
          <a:p>
            <a:pPr lvl="1"/>
            <a:r>
              <a:rPr lang="es-ES" b="1" dirty="0"/>
              <a:t>Pérdida de datos:</a:t>
            </a:r>
            <a:r>
              <a:rPr lang="es-ES" dirty="0"/>
              <a:t> Solo se recupera hasta la última foto guardada; todo lo procesado entre la foto y el fallo se pierde.</a:t>
            </a:r>
          </a:p>
          <a:p>
            <a:pPr lvl="1"/>
            <a:r>
              <a:rPr lang="es-ES" b="1" dirty="0"/>
              <a:t>Complejidad:</a:t>
            </a:r>
            <a:r>
              <a:rPr lang="es-ES" dirty="0"/>
              <a:t> En sistemas de </a:t>
            </a:r>
            <a:r>
              <a:rPr lang="es-ES" dirty="0" err="1"/>
              <a:t>streaming</a:t>
            </a:r>
            <a:r>
              <a:rPr lang="es-ES" dirty="0"/>
              <a:t> (con muchas capas y tecnologías), capturar un estado global consistente es extremadamente difícil.</a:t>
            </a:r>
          </a:p>
          <a:p>
            <a:pPr lvl="1"/>
            <a:endParaRPr lang="es-ES" b="1" dirty="0"/>
          </a:p>
          <a:p>
            <a:r>
              <a:rPr lang="es-ES" b="1" dirty="0"/>
              <a:t>Veredicto:</a:t>
            </a:r>
            <a:r>
              <a:rPr lang="es-ES" dirty="0"/>
              <a:t> Generalmente es una mala elección para sistemas de </a:t>
            </a:r>
            <a:r>
              <a:rPr lang="es-ES" dirty="0" err="1"/>
              <a:t>streaming</a:t>
            </a:r>
            <a:r>
              <a:rPr lang="es-ES" dirty="0"/>
              <a:t>.</a:t>
            </a:r>
          </a:p>
          <a:p>
            <a:pPr lvl="1"/>
            <a:endParaRPr lang="es-ES" dirty="0"/>
          </a:p>
          <a:p>
            <a:endParaRPr lang="es-CO" dirty="0"/>
          </a:p>
        </p:txBody>
      </p:sp>
    </p:spTree>
    <p:extLst>
      <p:ext uri="{BB962C8B-B14F-4D97-AF65-F5344CB8AC3E}">
        <p14:creationId xmlns:p14="http://schemas.microsoft.com/office/powerpoint/2010/main" val="1752441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0DEA0-BFE4-D6B1-FC3D-EFE2349A895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C289397-F3B5-3354-F0D0-C9FFFCF7DC86}"/>
              </a:ext>
            </a:extLst>
          </p:cNvPr>
          <p:cNvSpPr>
            <a:spLocks noGrp="1"/>
          </p:cNvSpPr>
          <p:nvPr>
            <p:ph type="title"/>
          </p:nvPr>
        </p:nvSpPr>
        <p:spPr>
          <a:xfrm>
            <a:off x="480060" y="345757"/>
            <a:ext cx="11231880" cy="1325563"/>
          </a:xfrm>
        </p:spPr>
        <p:txBody>
          <a:bodyPr>
            <a:normAutofit/>
          </a:bodyPr>
          <a:lstStyle/>
          <a:p>
            <a:r>
              <a:rPr lang="es-ES" b="1" dirty="0"/>
              <a:t>Enfoque 2 - </a:t>
            </a:r>
            <a:r>
              <a:rPr lang="es-ES" b="1" dirty="0" err="1"/>
              <a:t>Logging</a:t>
            </a:r>
            <a:r>
              <a:rPr lang="es-ES" b="1" dirty="0"/>
              <a:t> (Protocolos de Registro)</a:t>
            </a:r>
          </a:p>
        </p:txBody>
      </p:sp>
      <p:sp>
        <p:nvSpPr>
          <p:cNvPr id="3" name="Marcador de contenido 2">
            <a:extLst>
              <a:ext uri="{FF2B5EF4-FFF2-40B4-BE49-F238E27FC236}">
                <a16:creationId xmlns:a16="http://schemas.microsoft.com/office/drawing/2014/main" id="{D0FC53C4-DF2F-CDA4-87F1-BE362826BE62}"/>
              </a:ext>
            </a:extLst>
          </p:cNvPr>
          <p:cNvSpPr>
            <a:spLocks noGrp="1"/>
          </p:cNvSpPr>
          <p:nvPr>
            <p:ph idx="1"/>
          </p:nvPr>
        </p:nvSpPr>
        <p:spPr>
          <a:xfrm>
            <a:off x="731520" y="1894205"/>
            <a:ext cx="6134100" cy="4351338"/>
          </a:xfrm>
        </p:spPr>
        <p:txBody>
          <a:bodyPr>
            <a:normAutofit fontScale="92500" lnSpcReduction="20000"/>
          </a:bodyPr>
          <a:lstStyle/>
          <a:p>
            <a:pPr marL="0" indent="0">
              <a:buNone/>
            </a:pPr>
            <a:r>
              <a:rPr lang="es-ES" dirty="0"/>
              <a:t>En lugar de guardar el "estado", se guardan los "mensajes". Si un mensaje se puede reproducir (</a:t>
            </a:r>
            <a:r>
              <a:rPr lang="es-ES" i="1" dirty="0"/>
              <a:t>replay</a:t>
            </a:r>
            <a:r>
              <a:rPr lang="es-ES" dirty="0"/>
              <a:t>), el sistema puede reconstruir su estado.</a:t>
            </a:r>
          </a:p>
          <a:p>
            <a:pPr marL="0" indent="0">
              <a:buNone/>
            </a:pPr>
            <a:endParaRPr lang="es-ES" dirty="0"/>
          </a:p>
          <a:p>
            <a:r>
              <a:rPr lang="es-ES" b="1" dirty="0"/>
              <a:t>Ventajas:</a:t>
            </a:r>
            <a:endParaRPr lang="es-ES" dirty="0"/>
          </a:p>
          <a:p>
            <a:pPr lvl="1"/>
            <a:r>
              <a:rPr lang="es-ES" dirty="0"/>
              <a:t>Elimina la necesidad de coordinar una instantánea global.</a:t>
            </a:r>
          </a:p>
          <a:p>
            <a:pPr lvl="1"/>
            <a:r>
              <a:rPr lang="es-ES" dirty="0"/>
              <a:t>Permite recuperar el sistema hasta el último mensaje recibido antes del fallo.</a:t>
            </a:r>
          </a:p>
          <a:p>
            <a:r>
              <a:rPr lang="es-ES" b="1" dirty="0"/>
              <a:t>Implementación:</a:t>
            </a:r>
            <a:r>
              <a:rPr lang="es-ES" dirty="0"/>
              <a:t> Cada nivel del sistema registra independientemente los mensajes que recibe.</a:t>
            </a:r>
          </a:p>
          <a:p>
            <a:endParaRPr lang="es-CO" dirty="0"/>
          </a:p>
        </p:txBody>
      </p:sp>
      <p:pic>
        <p:nvPicPr>
          <p:cNvPr id="5" name="Imagen 4" descr="Diagrama&#10;&#10;El contenido generado por IA puede ser incorrecto.">
            <a:extLst>
              <a:ext uri="{FF2B5EF4-FFF2-40B4-BE49-F238E27FC236}">
                <a16:creationId xmlns:a16="http://schemas.microsoft.com/office/drawing/2014/main" id="{6A446C23-4534-A7CC-25F6-E2C20623AF90}"/>
              </a:ext>
            </a:extLst>
          </p:cNvPr>
          <p:cNvPicPr>
            <a:picLocks noChangeAspect="1"/>
          </p:cNvPicPr>
          <p:nvPr/>
        </p:nvPicPr>
        <p:blipFill>
          <a:blip r:embed="rId2"/>
          <a:stretch>
            <a:fillRect/>
          </a:stretch>
        </p:blipFill>
        <p:spPr>
          <a:xfrm>
            <a:off x="6972300" y="2072640"/>
            <a:ext cx="4888858" cy="3824558"/>
          </a:xfrm>
          <a:prstGeom prst="rect">
            <a:avLst/>
          </a:prstGeom>
        </p:spPr>
      </p:pic>
    </p:spTree>
    <p:extLst>
      <p:ext uri="{BB962C8B-B14F-4D97-AF65-F5344CB8AC3E}">
        <p14:creationId xmlns:p14="http://schemas.microsoft.com/office/powerpoint/2010/main" val="3229752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A3A0F-1C7D-153C-85E6-CAE8CBB5B2F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4482AED-B066-35A3-9382-D691CA694E3E}"/>
              </a:ext>
            </a:extLst>
          </p:cNvPr>
          <p:cNvSpPr>
            <a:spLocks noGrp="1"/>
          </p:cNvSpPr>
          <p:nvPr>
            <p:ph type="title"/>
          </p:nvPr>
        </p:nvSpPr>
        <p:spPr>
          <a:xfrm>
            <a:off x="480060" y="345757"/>
            <a:ext cx="11231880" cy="1325563"/>
          </a:xfrm>
        </p:spPr>
        <p:txBody>
          <a:bodyPr>
            <a:normAutofit/>
          </a:bodyPr>
          <a:lstStyle/>
          <a:p>
            <a:r>
              <a:rPr lang="es-ES" b="1" dirty="0"/>
              <a:t>Tipos de </a:t>
            </a:r>
            <a:r>
              <a:rPr lang="es-ES" b="1" dirty="0" err="1"/>
              <a:t>Logging</a:t>
            </a:r>
            <a:endParaRPr lang="es-ES" b="1" dirty="0"/>
          </a:p>
        </p:txBody>
      </p:sp>
      <p:sp>
        <p:nvSpPr>
          <p:cNvPr id="3" name="Marcador de contenido 2">
            <a:extLst>
              <a:ext uri="{FF2B5EF4-FFF2-40B4-BE49-F238E27FC236}">
                <a16:creationId xmlns:a16="http://schemas.microsoft.com/office/drawing/2014/main" id="{4C2F49B9-E419-44AE-4492-14FDAD59AF0F}"/>
              </a:ext>
            </a:extLst>
          </p:cNvPr>
          <p:cNvSpPr>
            <a:spLocks noGrp="1"/>
          </p:cNvSpPr>
          <p:nvPr>
            <p:ph idx="1"/>
          </p:nvPr>
        </p:nvSpPr>
        <p:spPr/>
        <p:txBody>
          <a:bodyPr>
            <a:normAutofit/>
          </a:bodyPr>
          <a:lstStyle/>
          <a:p>
            <a:r>
              <a:rPr lang="es-ES" b="1" dirty="0"/>
              <a:t>Receiver-</a:t>
            </a:r>
            <a:r>
              <a:rPr lang="es-ES" b="1" dirty="0" err="1"/>
              <a:t>Based</a:t>
            </a:r>
            <a:r>
              <a:rPr lang="es-ES" b="1" dirty="0"/>
              <a:t> (RBML):</a:t>
            </a:r>
            <a:r>
              <a:rPr lang="es-ES" dirty="0"/>
              <a:t> Protege los datos tal como llegan al nodo, antes de ser procesados.</a:t>
            </a:r>
          </a:p>
          <a:p>
            <a:r>
              <a:rPr lang="es-ES" b="1" dirty="0"/>
              <a:t>Sender-</a:t>
            </a:r>
            <a:r>
              <a:rPr lang="es-ES" b="1" dirty="0" err="1"/>
              <a:t>Based</a:t>
            </a:r>
            <a:r>
              <a:rPr lang="es-ES" b="1" dirty="0"/>
              <a:t> (SBML):</a:t>
            </a:r>
            <a:r>
              <a:rPr lang="es-ES" dirty="0"/>
              <a:t> Protege los datos procesados justo antes de enviarlos al siguiente nivel.</a:t>
            </a:r>
          </a:p>
          <a:p>
            <a:r>
              <a:rPr lang="es-ES" b="1" dirty="0" err="1"/>
              <a:t>Hybrid</a:t>
            </a:r>
            <a:r>
              <a:rPr lang="es-ES" b="1" dirty="0"/>
              <a:t> (HML):</a:t>
            </a:r>
            <a:r>
              <a:rPr lang="es-ES" dirty="0"/>
              <a:t> Busca un equilibrio entre los dos anteriores para evitar la sobrecarga (</a:t>
            </a:r>
            <a:r>
              <a:rPr lang="es-ES" i="1" dirty="0" err="1"/>
              <a:t>overhead</a:t>
            </a:r>
            <a:r>
              <a:rPr lang="es-ES" dirty="0"/>
              <a:t>) de tener que registrar todo dos veces.</a:t>
            </a:r>
          </a:p>
          <a:p>
            <a:endParaRPr lang="es-CO" dirty="0"/>
          </a:p>
        </p:txBody>
      </p:sp>
    </p:spTree>
    <p:extLst>
      <p:ext uri="{BB962C8B-B14F-4D97-AF65-F5344CB8AC3E}">
        <p14:creationId xmlns:p14="http://schemas.microsoft.com/office/powerpoint/2010/main" val="2416396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31860F-1DAE-68DC-1F07-C8A428CE5AB2}"/>
              </a:ext>
            </a:extLst>
          </p:cNvPr>
          <p:cNvSpPr>
            <a:spLocks noGrp="1"/>
          </p:cNvSpPr>
          <p:nvPr>
            <p:ph type="title"/>
          </p:nvPr>
        </p:nvSpPr>
        <p:spPr>
          <a:xfrm>
            <a:off x="838200" y="500062"/>
            <a:ext cx="10515600" cy="1325563"/>
          </a:xfrm>
        </p:spPr>
        <p:txBody>
          <a:bodyPr>
            <a:normAutofit fontScale="90000"/>
          </a:bodyPr>
          <a:lstStyle/>
          <a:p>
            <a:r>
              <a:rPr lang="es-ES" sz="4000" b="1" dirty="0"/>
              <a:t>¿Qué es RBML? (Receiver-</a:t>
            </a:r>
            <a:r>
              <a:rPr lang="es-ES" sz="4000" b="1" dirty="0" err="1"/>
              <a:t>Based</a:t>
            </a:r>
            <a:r>
              <a:rPr lang="es-ES" sz="4000" b="1" dirty="0"/>
              <a:t> </a:t>
            </a:r>
            <a:r>
              <a:rPr lang="es-ES" sz="4000" b="1" dirty="0" err="1"/>
              <a:t>Message</a:t>
            </a:r>
            <a:r>
              <a:rPr lang="es-ES" sz="4000" b="1" dirty="0"/>
              <a:t> </a:t>
            </a:r>
            <a:r>
              <a:rPr lang="es-ES" sz="4000" b="1" dirty="0" err="1"/>
              <a:t>Logging</a:t>
            </a:r>
            <a:r>
              <a:rPr lang="es-ES" sz="4000" b="1" dirty="0"/>
              <a:t>)</a:t>
            </a:r>
            <a:br>
              <a:rPr lang="es-ES" b="1" dirty="0"/>
            </a:br>
            <a:endParaRPr lang="es-CO" dirty="0"/>
          </a:p>
        </p:txBody>
      </p:sp>
      <p:sp>
        <p:nvSpPr>
          <p:cNvPr id="3" name="Marcador de contenido 2">
            <a:extLst>
              <a:ext uri="{FF2B5EF4-FFF2-40B4-BE49-F238E27FC236}">
                <a16:creationId xmlns:a16="http://schemas.microsoft.com/office/drawing/2014/main" id="{6F888FB7-9AE2-C6BA-A7AB-AF8C2285CEF1}"/>
              </a:ext>
            </a:extLst>
          </p:cNvPr>
          <p:cNvSpPr>
            <a:spLocks noGrp="1"/>
          </p:cNvSpPr>
          <p:nvPr>
            <p:ph idx="1"/>
          </p:nvPr>
        </p:nvSpPr>
        <p:spPr>
          <a:xfrm>
            <a:off x="794056" y="2093113"/>
            <a:ext cx="10515600" cy="4351338"/>
          </a:xfrm>
        </p:spPr>
        <p:txBody>
          <a:bodyPr/>
          <a:lstStyle/>
          <a:p>
            <a:r>
              <a:rPr lang="es-ES" b="1" dirty="0"/>
              <a:t>Definición:</a:t>
            </a:r>
            <a:r>
              <a:rPr lang="es-ES" dirty="0"/>
              <a:t> Es una técnica que escribe sincrónicamente cada mensaje recibido en un almacenamiento estable </a:t>
            </a:r>
            <a:r>
              <a:rPr lang="es-ES" i="1" dirty="0"/>
              <a:t>antes</a:t>
            </a:r>
            <a:r>
              <a:rPr lang="es-ES" dirty="0"/>
              <a:t> de realizar cualquier acción sobre él.</a:t>
            </a:r>
          </a:p>
          <a:p>
            <a:r>
              <a:rPr lang="es-ES" b="1" dirty="0"/>
              <a:t>Propósito:</a:t>
            </a:r>
            <a:r>
              <a:rPr lang="es-ES" dirty="0"/>
              <a:t> Asegurar la persistencia. Si el software falla mientras maneja el mensaje, ya lo tenemos guardado y podemos reproducirlo (</a:t>
            </a:r>
            <a:r>
              <a:rPr lang="es-ES" i="1" dirty="0"/>
              <a:t>replay</a:t>
            </a:r>
            <a:r>
              <a:rPr lang="es-ES" dirty="0"/>
              <a:t>) al recuperarnos.</a:t>
            </a:r>
          </a:p>
          <a:p>
            <a:r>
              <a:rPr lang="es-ES" b="1" dirty="0"/>
              <a:t>Filosofía:</a:t>
            </a:r>
            <a:r>
              <a:rPr lang="es-ES" dirty="0"/>
              <a:t> "Guardar primero, preguntar después". Se prioriza la seguridad del dato sobre la velocidad inmediata.</a:t>
            </a:r>
          </a:p>
          <a:p>
            <a:endParaRPr lang="es-CO" dirty="0"/>
          </a:p>
        </p:txBody>
      </p:sp>
    </p:spTree>
    <p:extLst>
      <p:ext uri="{BB962C8B-B14F-4D97-AF65-F5344CB8AC3E}">
        <p14:creationId xmlns:p14="http://schemas.microsoft.com/office/powerpoint/2010/main" val="1917527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79BB1D-BDB1-8F4B-1678-523BD9C245D0}"/>
              </a:ext>
            </a:extLst>
          </p:cNvPr>
          <p:cNvSpPr>
            <a:spLocks noGrp="1"/>
          </p:cNvSpPr>
          <p:nvPr>
            <p:ph type="title"/>
          </p:nvPr>
        </p:nvSpPr>
        <p:spPr/>
        <p:txBody>
          <a:bodyPr/>
          <a:lstStyle/>
          <a:p>
            <a:r>
              <a:rPr lang="es-ES" b="1" dirty="0"/>
              <a:t>El Flujo Normal ("</a:t>
            </a:r>
            <a:r>
              <a:rPr lang="es-ES" b="1" dirty="0" err="1"/>
              <a:t>Happy</a:t>
            </a:r>
            <a:r>
              <a:rPr lang="es-ES" b="1" dirty="0"/>
              <a:t> </a:t>
            </a:r>
            <a:r>
              <a:rPr lang="es-ES" b="1" dirty="0" err="1"/>
              <a:t>Path</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1AB1ED42-7C49-6CF4-690B-015165C30A3C}"/>
              </a:ext>
            </a:extLst>
          </p:cNvPr>
          <p:cNvSpPr>
            <a:spLocks noGrp="1"/>
          </p:cNvSpPr>
          <p:nvPr>
            <p:ph idx="1"/>
          </p:nvPr>
        </p:nvSpPr>
        <p:spPr>
          <a:xfrm>
            <a:off x="228600" y="1604644"/>
            <a:ext cx="6057900" cy="4979035"/>
          </a:xfrm>
        </p:spPr>
        <p:txBody>
          <a:bodyPr>
            <a:normAutofit fontScale="85000" lnSpcReduction="20000"/>
          </a:bodyPr>
          <a:lstStyle/>
          <a:p>
            <a:r>
              <a:rPr lang="es-ES" b="1" dirty="0"/>
              <a:t>Recepción:</a:t>
            </a:r>
            <a:r>
              <a:rPr lang="es-ES" dirty="0"/>
              <a:t> El nodo recibe el mensaje del productor de datos.</a:t>
            </a:r>
          </a:p>
          <a:p>
            <a:r>
              <a:rPr lang="es-ES" b="1" dirty="0"/>
              <a:t>Intercepción:</a:t>
            </a:r>
            <a:r>
              <a:rPr lang="es-ES" dirty="0"/>
              <a:t> El componente "RBML </a:t>
            </a:r>
            <a:r>
              <a:rPr lang="es-ES" dirty="0" err="1"/>
              <a:t>Logger</a:t>
            </a:r>
            <a:r>
              <a:rPr lang="es-ES" dirty="0"/>
              <a:t>" toma el mensaje y lo envía al almacenamiento.</a:t>
            </a:r>
          </a:p>
          <a:p>
            <a:r>
              <a:rPr lang="es-ES" b="1" dirty="0"/>
              <a:t>Persistencia:</a:t>
            </a:r>
            <a:r>
              <a:rPr lang="es-ES" dirty="0"/>
              <a:t> El mensaje se escribe y confirma en almacenamiento estable (disco).</a:t>
            </a:r>
          </a:p>
          <a:p>
            <a:r>
              <a:rPr lang="es-ES" b="1" dirty="0"/>
              <a:t>Procesamiento:</a:t>
            </a:r>
            <a:r>
              <a:rPr lang="es-ES" dirty="0"/>
              <a:t> </a:t>
            </a:r>
            <a:r>
              <a:rPr lang="es-ES" i="1" dirty="0"/>
              <a:t>Solo después de guardar</a:t>
            </a:r>
            <a:r>
              <a:rPr lang="es-ES" dirty="0"/>
              <a:t>, el mensaje pasa a la lógica de negocio (enriquecimiento, filtrado, reglas).</a:t>
            </a:r>
          </a:p>
          <a:p>
            <a:r>
              <a:rPr lang="es-ES" b="1" dirty="0"/>
              <a:t>Envío:</a:t>
            </a:r>
            <a:r>
              <a:rPr lang="es-ES" dirty="0"/>
              <a:t> El mensaje procesado se envía al siguiente nivel (Cola de Mensajes).</a:t>
            </a:r>
          </a:p>
          <a:p>
            <a:pPr lvl="1"/>
            <a:r>
              <a:rPr lang="es-ES" i="1" dirty="0"/>
              <a:t>Nota:</a:t>
            </a:r>
            <a:r>
              <a:rPr lang="es-ES" dirty="0"/>
              <a:t> Este proceso puede impactar el rendimiento (</a:t>
            </a:r>
            <a:r>
              <a:rPr lang="es-ES" i="1" dirty="0" err="1"/>
              <a:t>throughput</a:t>
            </a:r>
            <a:r>
              <a:rPr lang="es-ES" dirty="0"/>
              <a:t>), pero se elige por su simplicidad y alta capacidad de recuperación.</a:t>
            </a:r>
          </a:p>
          <a:p>
            <a:endParaRPr lang="es-CO" dirty="0"/>
          </a:p>
        </p:txBody>
      </p:sp>
      <p:pic>
        <p:nvPicPr>
          <p:cNvPr id="5" name="Imagen 4" descr="Diagrama&#10;&#10;El contenido generado por IA puede ser incorrecto.">
            <a:extLst>
              <a:ext uri="{FF2B5EF4-FFF2-40B4-BE49-F238E27FC236}">
                <a16:creationId xmlns:a16="http://schemas.microsoft.com/office/drawing/2014/main" id="{392FB6AD-E63C-DFAE-9C74-0604831BD2ED}"/>
              </a:ext>
            </a:extLst>
          </p:cNvPr>
          <p:cNvPicPr>
            <a:picLocks noChangeAspect="1"/>
          </p:cNvPicPr>
          <p:nvPr/>
        </p:nvPicPr>
        <p:blipFill>
          <a:blip r:embed="rId2"/>
          <a:stretch>
            <a:fillRect/>
          </a:stretch>
        </p:blipFill>
        <p:spPr>
          <a:xfrm>
            <a:off x="6542723" y="1633939"/>
            <a:ext cx="5420677" cy="3538047"/>
          </a:xfrm>
          <a:prstGeom prst="rect">
            <a:avLst/>
          </a:prstGeom>
        </p:spPr>
      </p:pic>
    </p:spTree>
    <p:extLst>
      <p:ext uri="{BB962C8B-B14F-4D97-AF65-F5344CB8AC3E}">
        <p14:creationId xmlns:p14="http://schemas.microsoft.com/office/powerpoint/2010/main" val="1240568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C72030-5E13-7402-5AB4-F662665FF735}"/>
              </a:ext>
            </a:extLst>
          </p:cNvPr>
          <p:cNvSpPr>
            <a:spLocks noGrp="1"/>
          </p:cNvSpPr>
          <p:nvPr>
            <p:ph type="title"/>
          </p:nvPr>
        </p:nvSpPr>
        <p:spPr/>
        <p:txBody>
          <a:bodyPr/>
          <a:lstStyle/>
          <a:p>
            <a:r>
              <a:rPr lang="es-ES" b="1" dirty="0"/>
              <a:t>Conceptos Básicos I - El Tiempo</a:t>
            </a:r>
            <a:br>
              <a:rPr lang="es-ES" b="1" dirty="0"/>
            </a:br>
            <a:endParaRPr lang="es-CO" dirty="0"/>
          </a:p>
        </p:txBody>
      </p:sp>
      <p:sp>
        <p:nvSpPr>
          <p:cNvPr id="3" name="Marcador de contenido 2">
            <a:extLst>
              <a:ext uri="{FF2B5EF4-FFF2-40B4-BE49-F238E27FC236}">
                <a16:creationId xmlns:a16="http://schemas.microsoft.com/office/drawing/2014/main" id="{0709613E-D157-C777-013E-12E43B80F54E}"/>
              </a:ext>
            </a:extLst>
          </p:cNvPr>
          <p:cNvSpPr>
            <a:spLocks noGrp="1"/>
          </p:cNvSpPr>
          <p:nvPr>
            <p:ph idx="1"/>
          </p:nvPr>
        </p:nvSpPr>
        <p:spPr>
          <a:xfrm>
            <a:off x="838200" y="1636438"/>
            <a:ext cx="10515600" cy="4351338"/>
          </a:xfrm>
        </p:spPr>
        <p:txBody>
          <a:bodyPr>
            <a:normAutofit lnSpcReduction="10000"/>
          </a:bodyPr>
          <a:lstStyle/>
          <a:p>
            <a:pPr marL="0" indent="0">
              <a:buNone/>
            </a:pPr>
            <a:r>
              <a:rPr lang="es-ES" dirty="0"/>
              <a:t>En </a:t>
            </a:r>
            <a:r>
              <a:rPr lang="es-ES" dirty="0" err="1"/>
              <a:t>streaming</a:t>
            </a:r>
            <a:r>
              <a:rPr lang="es-ES" dirty="0"/>
              <a:t>, "cuándo" ocurre algo es vital. Existen dos tipos de tiempo principales:</a:t>
            </a:r>
          </a:p>
          <a:p>
            <a:r>
              <a:rPr lang="es-ES" b="1" dirty="0" err="1"/>
              <a:t>Event</a:t>
            </a:r>
            <a:r>
              <a:rPr lang="es-ES" b="1" dirty="0"/>
              <a:t> Time (Tiempo del Evento):</a:t>
            </a:r>
            <a:endParaRPr lang="es-ES" dirty="0"/>
          </a:p>
          <a:p>
            <a:pPr lvl="1"/>
            <a:r>
              <a:rPr lang="es-ES" dirty="0"/>
              <a:t>El momento exacto en que ocurrió el suceso en el origen (ej. cuando el usuario hizo clic en el móvil: 10:00 AM).</a:t>
            </a:r>
          </a:p>
          <a:p>
            <a:pPr lvl="1"/>
            <a:r>
              <a:rPr lang="es-ES" dirty="0"/>
              <a:t>Es el más importante para la exactitud de los datos.</a:t>
            </a:r>
          </a:p>
          <a:p>
            <a:r>
              <a:rPr lang="es-ES" b="1" dirty="0"/>
              <a:t>Processing Time (Tiempo de Procesamiento):</a:t>
            </a:r>
            <a:endParaRPr lang="es-ES" dirty="0"/>
          </a:p>
          <a:p>
            <a:pPr lvl="1"/>
            <a:r>
              <a:rPr lang="es-ES" dirty="0"/>
              <a:t>El momento en que el servidor recibe y procesa el dato (ej. el servidor lo recibe a las 10:02 AM por retraso en la red).</a:t>
            </a:r>
          </a:p>
          <a:p>
            <a:r>
              <a:rPr lang="es-ES" b="1" dirty="0"/>
              <a:t>Desafío:</a:t>
            </a:r>
            <a:r>
              <a:rPr lang="es-ES" dirty="0"/>
              <a:t> Manejar el retraso (</a:t>
            </a:r>
            <a:r>
              <a:rPr lang="es-ES" i="1" dirty="0" err="1"/>
              <a:t>lag</a:t>
            </a:r>
            <a:r>
              <a:rPr lang="es-ES" dirty="0"/>
              <a:t>) y los datos que llegan desordenados (</a:t>
            </a:r>
            <a:r>
              <a:rPr lang="es-ES" i="1" dirty="0" err="1"/>
              <a:t>out-of-order</a:t>
            </a:r>
            <a:r>
              <a:rPr lang="es-ES" i="1" dirty="0"/>
              <a:t> </a:t>
            </a:r>
            <a:r>
              <a:rPr lang="es-ES" i="1" dirty="0" err="1"/>
              <a:t>events</a:t>
            </a:r>
            <a:r>
              <a:rPr lang="es-ES" dirty="0"/>
              <a:t>).</a:t>
            </a:r>
          </a:p>
          <a:p>
            <a:endParaRPr lang="es-CO" dirty="0"/>
          </a:p>
        </p:txBody>
      </p:sp>
    </p:spTree>
    <p:extLst>
      <p:ext uri="{BB962C8B-B14F-4D97-AF65-F5344CB8AC3E}">
        <p14:creationId xmlns:p14="http://schemas.microsoft.com/office/powerpoint/2010/main" val="1292022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0504F6-FEA2-3CB8-B563-B337DB4ECBE1}"/>
              </a:ext>
            </a:extLst>
          </p:cNvPr>
          <p:cNvSpPr>
            <a:spLocks noGrp="1"/>
          </p:cNvSpPr>
          <p:nvPr>
            <p:ph type="title"/>
          </p:nvPr>
        </p:nvSpPr>
        <p:spPr/>
        <p:txBody>
          <a:bodyPr/>
          <a:lstStyle/>
          <a:p>
            <a:r>
              <a:rPr lang="es-ES" b="1" dirty="0"/>
              <a:t>El Proceso de Recuperación</a:t>
            </a:r>
            <a:endParaRPr lang="es-CO" dirty="0"/>
          </a:p>
        </p:txBody>
      </p:sp>
      <p:sp>
        <p:nvSpPr>
          <p:cNvPr id="3" name="Marcador de contenido 2">
            <a:extLst>
              <a:ext uri="{FF2B5EF4-FFF2-40B4-BE49-F238E27FC236}">
                <a16:creationId xmlns:a16="http://schemas.microsoft.com/office/drawing/2014/main" id="{CE04285F-071D-7F8C-013B-33EF4D62C622}"/>
              </a:ext>
            </a:extLst>
          </p:cNvPr>
          <p:cNvSpPr>
            <a:spLocks noGrp="1"/>
          </p:cNvSpPr>
          <p:nvPr>
            <p:ph idx="1"/>
          </p:nvPr>
        </p:nvSpPr>
        <p:spPr>
          <a:xfrm>
            <a:off x="6811798" y="1825624"/>
            <a:ext cx="4999202" cy="4742815"/>
          </a:xfrm>
        </p:spPr>
        <p:txBody>
          <a:bodyPr>
            <a:normAutofit fontScale="77500" lnSpcReduction="20000"/>
          </a:bodyPr>
          <a:lstStyle/>
          <a:p>
            <a:r>
              <a:rPr lang="es-ES" b="1" dirty="0"/>
              <a:t>Aislamiento:</a:t>
            </a:r>
            <a:r>
              <a:rPr lang="es-ES" dirty="0"/>
              <a:t> Tras el fallo (</a:t>
            </a:r>
            <a:r>
              <a:rPr lang="es-ES" i="1" dirty="0" err="1"/>
              <a:t>crash</a:t>
            </a:r>
            <a:r>
              <a:rPr lang="es-ES" dirty="0"/>
              <a:t>), se detiene el tráfico entrante y el balanceador de carga saca al nodo de rotación.</a:t>
            </a:r>
          </a:p>
          <a:p>
            <a:r>
              <a:rPr lang="es-ES" b="1" dirty="0"/>
              <a:t>Lectura:</a:t>
            </a:r>
            <a:r>
              <a:rPr lang="es-ES" dirty="0"/>
              <a:t> El RBML </a:t>
            </a:r>
            <a:r>
              <a:rPr lang="es-ES" dirty="0" err="1"/>
              <a:t>Logger</a:t>
            </a:r>
            <a:r>
              <a:rPr lang="es-ES" dirty="0"/>
              <a:t> accede al almacenamiento estable y recupera los mensajes que no fueron procesados.</a:t>
            </a:r>
          </a:p>
          <a:p>
            <a:r>
              <a:rPr lang="es-ES" b="1" dirty="0"/>
              <a:t>Replay (Reproducción):</a:t>
            </a:r>
            <a:r>
              <a:rPr lang="es-ES" dirty="0"/>
              <a:t> Los mensajes recuperados se pasan por la lógica del nodo como si nada hubiera pasado.</a:t>
            </a:r>
          </a:p>
          <a:p>
            <a:r>
              <a:rPr lang="es-ES" b="1" dirty="0"/>
              <a:t>Restauración:</a:t>
            </a:r>
            <a:r>
              <a:rPr lang="es-ES" dirty="0"/>
              <a:t> Una vez procesados los pendientes, el nodo se considera restaurado, vuelve a la rotación y el flujo de datos se reanuda.</a:t>
            </a:r>
          </a:p>
          <a:p>
            <a:endParaRPr lang="es-CO" dirty="0"/>
          </a:p>
        </p:txBody>
      </p:sp>
      <p:pic>
        <p:nvPicPr>
          <p:cNvPr id="5" name="Imagen 4" descr="Diagrama&#10;&#10;El contenido generado por IA puede ser incorrecto.">
            <a:extLst>
              <a:ext uri="{FF2B5EF4-FFF2-40B4-BE49-F238E27FC236}">
                <a16:creationId xmlns:a16="http://schemas.microsoft.com/office/drawing/2014/main" id="{ADE14445-2EE9-88F6-7407-5D5358F545CB}"/>
              </a:ext>
            </a:extLst>
          </p:cNvPr>
          <p:cNvPicPr>
            <a:picLocks noChangeAspect="1"/>
          </p:cNvPicPr>
          <p:nvPr/>
        </p:nvPicPr>
        <p:blipFill>
          <a:blip r:embed="rId2"/>
          <a:stretch>
            <a:fillRect/>
          </a:stretch>
        </p:blipFill>
        <p:spPr>
          <a:xfrm>
            <a:off x="137643" y="1759268"/>
            <a:ext cx="6735115" cy="4248743"/>
          </a:xfrm>
          <a:prstGeom prst="rect">
            <a:avLst/>
          </a:prstGeom>
        </p:spPr>
      </p:pic>
    </p:spTree>
    <p:extLst>
      <p:ext uri="{BB962C8B-B14F-4D97-AF65-F5344CB8AC3E}">
        <p14:creationId xmlns:p14="http://schemas.microsoft.com/office/powerpoint/2010/main" val="2699811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B4FD57-A470-124E-C54A-33623C2FCDD4}"/>
              </a:ext>
            </a:extLst>
          </p:cNvPr>
          <p:cNvSpPr>
            <a:spLocks noGrp="1"/>
          </p:cNvSpPr>
          <p:nvPr>
            <p:ph type="title"/>
          </p:nvPr>
        </p:nvSpPr>
        <p:spPr/>
        <p:txBody>
          <a:bodyPr>
            <a:normAutofit fontScale="90000"/>
          </a:bodyPr>
          <a:lstStyle/>
          <a:p>
            <a:r>
              <a:rPr lang="es-ES" sz="4000" b="1" dirty="0"/>
              <a:t>¿Qué es SBML? (Sender-</a:t>
            </a:r>
            <a:r>
              <a:rPr lang="es-ES" sz="4000" b="1" dirty="0" err="1"/>
              <a:t>Based</a:t>
            </a:r>
            <a:r>
              <a:rPr lang="es-ES" sz="4000" b="1" dirty="0"/>
              <a:t> </a:t>
            </a:r>
            <a:r>
              <a:rPr lang="es-ES" sz="4000" b="1" dirty="0" err="1"/>
              <a:t>Message</a:t>
            </a:r>
            <a:r>
              <a:rPr lang="es-ES" sz="4000" b="1" dirty="0"/>
              <a:t> </a:t>
            </a:r>
            <a:r>
              <a:rPr lang="es-ES" sz="4000" b="1" dirty="0" err="1"/>
              <a:t>Logging</a:t>
            </a:r>
            <a:r>
              <a:rPr lang="es-ES" sz="4000" b="1" dirty="0"/>
              <a:t>)</a:t>
            </a:r>
            <a:br>
              <a:rPr lang="es-ES" b="1" dirty="0"/>
            </a:br>
            <a:endParaRPr lang="es-CO" dirty="0"/>
          </a:p>
        </p:txBody>
      </p:sp>
      <p:sp>
        <p:nvSpPr>
          <p:cNvPr id="3" name="Marcador de contenido 2">
            <a:extLst>
              <a:ext uri="{FF2B5EF4-FFF2-40B4-BE49-F238E27FC236}">
                <a16:creationId xmlns:a16="http://schemas.microsoft.com/office/drawing/2014/main" id="{560878DA-613E-DC57-8C2E-99D29B3D1693}"/>
              </a:ext>
            </a:extLst>
          </p:cNvPr>
          <p:cNvSpPr>
            <a:spLocks noGrp="1"/>
          </p:cNvSpPr>
          <p:nvPr>
            <p:ph idx="1"/>
          </p:nvPr>
        </p:nvSpPr>
        <p:spPr>
          <a:xfrm>
            <a:off x="838200" y="1825625"/>
            <a:ext cx="5486400" cy="4653915"/>
          </a:xfrm>
        </p:spPr>
        <p:txBody>
          <a:bodyPr>
            <a:normAutofit fontScale="92500" lnSpcReduction="10000"/>
          </a:bodyPr>
          <a:lstStyle/>
          <a:p>
            <a:pPr marL="0" indent="0">
              <a:buNone/>
            </a:pPr>
            <a:r>
              <a:rPr lang="es-ES" dirty="0"/>
              <a:t>Consiste en escribir el mensaje en un almacenamiento estable </a:t>
            </a:r>
            <a:r>
              <a:rPr lang="es-ES" i="1" dirty="0"/>
              <a:t>antes</a:t>
            </a:r>
            <a:r>
              <a:rPr lang="es-ES" dirty="0"/>
              <a:t> de enviarlo al siguiente nivel.</a:t>
            </a:r>
          </a:p>
          <a:p>
            <a:r>
              <a:rPr lang="es-ES" b="1" dirty="0"/>
              <a:t>Propósito:</a:t>
            </a:r>
            <a:r>
              <a:rPr lang="es-ES" dirty="0"/>
              <a:t> Nos protege de fallos externos, como la caída del siguiente nivel (</a:t>
            </a:r>
            <a:r>
              <a:rPr lang="es-ES" dirty="0" err="1"/>
              <a:t>Message</a:t>
            </a:r>
            <a:r>
              <a:rPr lang="es-ES" dirty="0"/>
              <a:t> </a:t>
            </a:r>
            <a:r>
              <a:rPr lang="es-ES" dirty="0" err="1"/>
              <a:t>Queuing</a:t>
            </a:r>
            <a:r>
              <a:rPr lang="es-ES" dirty="0"/>
              <a:t> </a:t>
            </a:r>
            <a:r>
              <a:rPr lang="es-ES" dirty="0" err="1"/>
              <a:t>Tier</a:t>
            </a:r>
            <a:r>
              <a:rPr lang="es-ES" dirty="0"/>
              <a:t>) o interrupciones en la red.</a:t>
            </a:r>
          </a:p>
          <a:p>
            <a:r>
              <a:rPr lang="es-ES" b="1" dirty="0"/>
              <a:t>Comparación Clave:</a:t>
            </a:r>
            <a:endParaRPr lang="es-ES" dirty="0"/>
          </a:p>
          <a:p>
            <a:pPr lvl="1"/>
            <a:r>
              <a:rPr lang="es-ES" b="1" dirty="0"/>
              <a:t>RBML (Puerta Delantera):</a:t>
            </a:r>
            <a:r>
              <a:rPr lang="es-ES" dirty="0"/>
              <a:t> Protege contra nuestros propios fallos al recibir datos crudos.</a:t>
            </a:r>
          </a:p>
          <a:p>
            <a:pPr lvl="1"/>
            <a:r>
              <a:rPr lang="es-ES" b="1" dirty="0"/>
              <a:t>SBML (Puerta Trasera):</a:t>
            </a:r>
            <a:r>
              <a:rPr lang="es-ES" dirty="0"/>
              <a:t> Protege la salida de datos hacia el exterior.</a:t>
            </a:r>
          </a:p>
          <a:p>
            <a:endParaRPr lang="es-CO" dirty="0"/>
          </a:p>
        </p:txBody>
      </p:sp>
      <p:pic>
        <p:nvPicPr>
          <p:cNvPr id="5" name="Imagen 4" descr="Diagrama&#10;&#10;El contenido generado por IA puede ser incorrecto.">
            <a:extLst>
              <a:ext uri="{FF2B5EF4-FFF2-40B4-BE49-F238E27FC236}">
                <a16:creationId xmlns:a16="http://schemas.microsoft.com/office/drawing/2014/main" id="{EC5B2538-0F73-92F0-4774-964C720DB753}"/>
              </a:ext>
            </a:extLst>
          </p:cNvPr>
          <p:cNvPicPr>
            <a:picLocks noChangeAspect="1"/>
          </p:cNvPicPr>
          <p:nvPr/>
        </p:nvPicPr>
        <p:blipFill>
          <a:blip r:embed="rId2"/>
          <a:stretch>
            <a:fillRect/>
          </a:stretch>
        </p:blipFill>
        <p:spPr>
          <a:xfrm>
            <a:off x="6736082" y="1825625"/>
            <a:ext cx="5102055" cy="4023335"/>
          </a:xfrm>
          <a:prstGeom prst="rect">
            <a:avLst/>
          </a:prstGeom>
        </p:spPr>
      </p:pic>
    </p:spTree>
    <p:extLst>
      <p:ext uri="{BB962C8B-B14F-4D97-AF65-F5344CB8AC3E}">
        <p14:creationId xmlns:p14="http://schemas.microsoft.com/office/powerpoint/2010/main" val="23454136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1ED77E-BC66-ED9B-95BE-CAD5D89B54F4}"/>
              </a:ext>
            </a:extLst>
          </p:cNvPr>
          <p:cNvSpPr>
            <a:spLocks noGrp="1"/>
          </p:cNvSpPr>
          <p:nvPr>
            <p:ph type="title"/>
          </p:nvPr>
        </p:nvSpPr>
        <p:spPr/>
        <p:txBody>
          <a:bodyPr/>
          <a:lstStyle/>
          <a:p>
            <a:r>
              <a:rPr lang="es-ES" b="1" dirty="0"/>
              <a:t>Diferencias en el Flujo de Datos</a:t>
            </a:r>
            <a:br>
              <a:rPr lang="es-ES" b="1" dirty="0"/>
            </a:br>
            <a:endParaRPr lang="es-CO" dirty="0"/>
          </a:p>
        </p:txBody>
      </p:sp>
      <p:sp>
        <p:nvSpPr>
          <p:cNvPr id="3" name="Marcador de contenido 2">
            <a:extLst>
              <a:ext uri="{FF2B5EF4-FFF2-40B4-BE49-F238E27FC236}">
                <a16:creationId xmlns:a16="http://schemas.microsoft.com/office/drawing/2014/main" id="{39503F33-8CD2-F9EF-68BA-0B53EE54730E}"/>
              </a:ext>
            </a:extLst>
          </p:cNvPr>
          <p:cNvSpPr>
            <a:spLocks noGrp="1"/>
          </p:cNvSpPr>
          <p:nvPr>
            <p:ph idx="1"/>
          </p:nvPr>
        </p:nvSpPr>
        <p:spPr/>
        <p:txBody>
          <a:bodyPr/>
          <a:lstStyle/>
          <a:p>
            <a:r>
              <a:rPr lang="es-ES" b="1" dirty="0"/>
              <a:t>El Momento del Registro:</a:t>
            </a:r>
            <a:endParaRPr lang="es-ES" dirty="0"/>
          </a:p>
          <a:p>
            <a:pPr lvl="1"/>
            <a:r>
              <a:rPr lang="es-ES" dirty="0"/>
              <a:t>A diferencia de RBML (que graba al recibir), SBML graba </a:t>
            </a:r>
            <a:r>
              <a:rPr lang="es-ES" i="1" dirty="0"/>
              <a:t>después</a:t>
            </a:r>
            <a:r>
              <a:rPr lang="es-ES" dirty="0"/>
              <a:t> de que la lógica del nodo ha sido ejecutada.</a:t>
            </a:r>
          </a:p>
          <a:p>
            <a:r>
              <a:rPr lang="es-ES" b="1" dirty="0"/>
              <a:t>El Estado del Dato:</a:t>
            </a:r>
            <a:endParaRPr lang="es-ES" dirty="0"/>
          </a:p>
          <a:p>
            <a:pPr lvl="1"/>
            <a:r>
              <a:rPr lang="es-ES" dirty="0"/>
              <a:t>Lo que guardamos en SBML es el </a:t>
            </a:r>
            <a:r>
              <a:rPr lang="es-ES" b="1" dirty="0"/>
              <a:t>dato procesado o enriquecido</a:t>
            </a:r>
            <a:r>
              <a:rPr lang="es-ES" dirty="0"/>
              <a:t>, no la data cruda original.</a:t>
            </a:r>
          </a:p>
          <a:p>
            <a:pPr lvl="1"/>
            <a:r>
              <a:rPr lang="es-ES" dirty="0"/>
              <a:t>Esto asegura que no tengamos que volver a procesar la lógica si solo falló el envío.</a:t>
            </a:r>
          </a:p>
          <a:p>
            <a:endParaRPr lang="es-CO" dirty="0"/>
          </a:p>
        </p:txBody>
      </p:sp>
    </p:spTree>
    <p:extLst>
      <p:ext uri="{BB962C8B-B14F-4D97-AF65-F5344CB8AC3E}">
        <p14:creationId xmlns:p14="http://schemas.microsoft.com/office/powerpoint/2010/main" val="1622419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8A763C-06B5-1525-1060-3D2728DBBD49}"/>
              </a:ext>
            </a:extLst>
          </p:cNvPr>
          <p:cNvSpPr>
            <a:spLocks noGrp="1"/>
          </p:cNvSpPr>
          <p:nvPr>
            <p:ph type="title"/>
          </p:nvPr>
        </p:nvSpPr>
        <p:spPr/>
        <p:txBody>
          <a:bodyPr>
            <a:normAutofit/>
          </a:bodyPr>
          <a:lstStyle/>
          <a:p>
            <a:r>
              <a:rPr lang="es-ES" sz="4000" b="1" dirty="0"/>
              <a:t>El Desafío de la Recuperación (El "</a:t>
            </a:r>
            <a:r>
              <a:rPr lang="es-ES" sz="4000" b="1" dirty="0" err="1"/>
              <a:t>Wrinkle</a:t>
            </a:r>
            <a:r>
              <a:rPr lang="es-ES" sz="4000" b="1" dirty="0"/>
              <a:t>")</a:t>
            </a:r>
            <a:endParaRPr lang="es-CO" sz="4000" dirty="0"/>
          </a:p>
        </p:txBody>
      </p:sp>
      <p:sp>
        <p:nvSpPr>
          <p:cNvPr id="3" name="Marcador de contenido 2">
            <a:extLst>
              <a:ext uri="{FF2B5EF4-FFF2-40B4-BE49-F238E27FC236}">
                <a16:creationId xmlns:a16="http://schemas.microsoft.com/office/drawing/2014/main" id="{161CE080-7F62-D634-6E94-EC6E74E68229}"/>
              </a:ext>
            </a:extLst>
          </p:cNvPr>
          <p:cNvSpPr>
            <a:spLocks noGrp="1"/>
          </p:cNvSpPr>
          <p:nvPr>
            <p:ph idx="1"/>
          </p:nvPr>
        </p:nvSpPr>
        <p:spPr>
          <a:xfrm>
            <a:off x="701040" y="1973580"/>
            <a:ext cx="5106758" cy="4351338"/>
          </a:xfrm>
        </p:spPr>
        <p:txBody>
          <a:bodyPr>
            <a:normAutofit fontScale="77500" lnSpcReduction="20000"/>
          </a:bodyPr>
          <a:lstStyle/>
          <a:p>
            <a:r>
              <a:rPr lang="es-ES" b="1" dirty="0"/>
              <a:t>La Pregunta Crítica:</a:t>
            </a:r>
            <a:r>
              <a:rPr lang="es-ES" dirty="0"/>
              <a:t> Durante la recuperación, ¿cómo sabemos si el siguiente nivel ya procesó el mensaje que estamos reintentando?.</a:t>
            </a:r>
          </a:p>
          <a:p>
            <a:r>
              <a:rPr lang="es-ES" b="1" dirty="0"/>
              <a:t>Solución Ideal (ACK):</a:t>
            </a:r>
            <a:endParaRPr lang="es-ES" dirty="0"/>
          </a:p>
          <a:p>
            <a:pPr lvl="1"/>
            <a:r>
              <a:rPr lang="es-ES" dirty="0"/>
              <a:t>Usar un sistema de colas que devuelva un </a:t>
            </a:r>
            <a:r>
              <a:rPr lang="es-ES" b="1" dirty="0"/>
              <a:t>acuse de recibo (</a:t>
            </a:r>
            <a:r>
              <a:rPr lang="es-ES" b="1" dirty="0" err="1"/>
              <a:t>Acknowledgment</a:t>
            </a:r>
            <a:r>
              <a:rPr lang="es-ES" b="1" dirty="0"/>
              <a:t>)</a:t>
            </a:r>
            <a:r>
              <a:rPr lang="es-ES" dirty="0"/>
              <a:t>.</a:t>
            </a:r>
          </a:p>
          <a:p>
            <a:pPr lvl="1"/>
            <a:r>
              <a:rPr lang="es-ES" dirty="0"/>
              <a:t>Al recibir el ACK, borramos el mensaje del almacenamiento o lo marcamos como completado.</a:t>
            </a:r>
          </a:p>
          <a:p>
            <a:r>
              <a:rPr lang="es-ES" b="1" dirty="0"/>
              <a:t>Escenario Sin ACK:</a:t>
            </a:r>
            <a:endParaRPr lang="es-ES" dirty="0"/>
          </a:p>
          <a:p>
            <a:pPr lvl="1"/>
            <a:r>
              <a:rPr lang="es-ES" dirty="0"/>
              <a:t>Si la tecnología no soporta confirmaciones, se asume que si no hubo error en el envío, el mensaje se borra del almacenamiento (mayor riesgo).</a:t>
            </a:r>
          </a:p>
          <a:p>
            <a:endParaRPr lang="es-CO" dirty="0"/>
          </a:p>
        </p:txBody>
      </p:sp>
      <p:pic>
        <p:nvPicPr>
          <p:cNvPr id="5" name="Imagen 4" descr="Diagrama&#10;&#10;El contenido generado por IA puede ser incorrecto.">
            <a:extLst>
              <a:ext uri="{FF2B5EF4-FFF2-40B4-BE49-F238E27FC236}">
                <a16:creationId xmlns:a16="http://schemas.microsoft.com/office/drawing/2014/main" id="{F19E6754-7713-1678-C0E2-EE66DE54AF30}"/>
              </a:ext>
            </a:extLst>
          </p:cNvPr>
          <p:cNvPicPr>
            <a:picLocks noChangeAspect="1"/>
          </p:cNvPicPr>
          <p:nvPr/>
        </p:nvPicPr>
        <p:blipFill>
          <a:blip r:embed="rId2"/>
          <a:stretch>
            <a:fillRect/>
          </a:stretch>
        </p:blipFill>
        <p:spPr>
          <a:xfrm>
            <a:off x="5944958" y="1973580"/>
            <a:ext cx="5999002" cy="3753803"/>
          </a:xfrm>
          <a:prstGeom prst="rect">
            <a:avLst/>
          </a:prstGeom>
        </p:spPr>
      </p:pic>
    </p:spTree>
    <p:extLst>
      <p:ext uri="{BB962C8B-B14F-4D97-AF65-F5344CB8AC3E}">
        <p14:creationId xmlns:p14="http://schemas.microsoft.com/office/powerpoint/2010/main" val="1561638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5CC322-47BE-3CA9-69BD-8F63B2D6596D}"/>
              </a:ext>
            </a:extLst>
          </p:cNvPr>
          <p:cNvSpPr>
            <a:spLocks noGrp="1"/>
          </p:cNvSpPr>
          <p:nvPr>
            <p:ph type="title"/>
          </p:nvPr>
        </p:nvSpPr>
        <p:spPr/>
        <p:txBody>
          <a:bodyPr/>
          <a:lstStyle/>
          <a:p>
            <a:r>
              <a:rPr lang="es-ES" b="1" dirty="0"/>
              <a:t>El Problema de Combinar RBML + SBML</a:t>
            </a:r>
            <a:endParaRPr lang="es-CO" dirty="0"/>
          </a:p>
        </p:txBody>
      </p:sp>
      <p:sp>
        <p:nvSpPr>
          <p:cNvPr id="3" name="Marcador de contenido 2">
            <a:extLst>
              <a:ext uri="{FF2B5EF4-FFF2-40B4-BE49-F238E27FC236}">
                <a16:creationId xmlns:a16="http://schemas.microsoft.com/office/drawing/2014/main" id="{ECE128B6-120C-92ED-B0D4-8E7E4C1F2D4C}"/>
              </a:ext>
            </a:extLst>
          </p:cNvPr>
          <p:cNvSpPr>
            <a:spLocks noGrp="1"/>
          </p:cNvSpPr>
          <p:nvPr>
            <p:ph idx="1"/>
          </p:nvPr>
        </p:nvSpPr>
        <p:spPr/>
        <p:txBody>
          <a:bodyPr/>
          <a:lstStyle/>
          <a:p>
            <a:r>
              <a:rPr lang="es-ES" b="1" dirty="0"/>
              <a:t>Doble Escritura:</a:t>
            </a:r>
            <a:r>
              <a:rPr lang="es-ES" dirty="0"/>
              <a:t> Si implementamos ambas técnicas (RBML para entrada y SBML para salida), estamos obligados a escribir en el almacenamiento estable </a:t>
            </a:r>
            <a:r>
              <a:rPr lang="es-ES" b="1" dirty="0"/>
              <a:t>al menos dos veces</a:t>
            </a:r>
            <a:r>
              <a:rPr lang="es-ES" dirty="0"/>
              <a:t> por cada mensaje.</a:t>
            </a:r>
          </a:p>
          <a:p>
            <a:r>
              <a:rPr lang="es-ES" b="1" dirty="0"/>
              <a:t>Impacto en Rendimiento:</a:t>
            </a:r>
            <a:r>
              <a:rPr lang="es-ES" dirty="0"/>
              <a:t> Esta redundancia afecta negativamente la velocidad del nodo de recolección.</a:t>
            </a:r>
          </a:p>
          <a:p>
            <a:r>
              <a:rPr lang="es-ES" b="1" dirty="0"/>
              <a:t>La Crítica:</a:t>
            </a:r>
            <a:r>
              <a:rPr lang="es-ES" dirty="0"/>
              <a:t> Se corre el riesgo de terminar haciendo "más </a:t>
            </a:r>
            <a:r>
              <a:rPr lang="es-ES" dirty="0" err="1"/>
              <a:t>logging</a:t>
            </a:r>
            <a:r>
              <a:rPr lang="es-ES" dirty="0"/>
              <a:t> que procesamiento real" de datos.</a:t>
            </a:r>
          </a:p>
          <a:p>
            <a:endParaRPr lang="es-CO" dirty="0"/>
          </a:p>
        </p:txBody>
      </p:sp>
    </p:spTree>
    <p:extLst>
      <p:ext uri="{BB962C8B-B14F-4D97-AF65-F5344CB8AC3E}">
        <p14:creationId xmlns:p14="http://schemas.microsoft.com/office/powerpoint/2010/main" val="1321458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314A3AB6-ACD4-157D-82A7-36B9BBD024D1}"/>
              </a:ext>
            </a:extLst>
          </p:cNvPr>
          <p:cNvPicPr>
            <a:picLocks noGrp="1" noChangeAspect="1"/>
          </p:cNvPicPr>
          <p:nvPr>
            <p:ph idx="1"/>
          </p:nvPr>
        </p:nvPicPr>
        <p:blipFill>
          <a:blip r:embed="rId2"/>
          <a:stretch>
            <a:fillRect/>
          </a:stretch>
        </p:blipFill>
        <p:spPr>
          <a:xfrm>
            <a:off x="3222605" y="0"/>
            <a:ext cx="6717850" cy="6858000"/>
          </a:xfrm>
          <a:prstGeom prst="rect">
            <a:avLst/>
          </a:prstGeom>
        </p:spPr>
      </p:pic>
    </p:spTree>
    <p:extLst>
      <p:ext uri="{BB962C8B-B14F-4D97-AF65-F5344CB8AC3E}">
        <p14:creationId xmlns:p14="http://schemas.microsoft.com/office/powerpoint/2010/main" val="27680254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9BFD87-869B-AD09-0AFB-5FA3C1DF800A}"/>
              </a:ext>
            </a:extLst>
          </p:cNvPr>
          <p:cNvSpPr>
            <a:spLocks noGrp="1"/>
          </p:cNvSpPr>
          <p:nvPr>
            <p:ph type="title"/>
          </p:nvPr>
        </p:nvSpPr>
        <p:spPr/>
        <p:txBody>
          <a:bodyPr/>
          <a:lstStyle/>
          <a:p>
            <a:r>
              <a:rPr lang="es-ES" b="1" dirty="0"/>
              <a:t>Solución - </a:t>
            </a:r>
            <a:r>
              <a:rPr lang="es-ES" b="1" dirty="0" err="1"/>
              <a:t>Hybrid</a:t>
            </a:r>
            <a:r>
              <a:rPr lang="es-ES" b="1" dirty="0"/>
              <a:t> </a:t>
            </a:r>
            <a:r>
              <a:rPr lang="es-ES" b="1" dirty="0" err="1"/>
              <a:t>Message</a:t>
            </a:r>
            <a:r>
              <a:rPr lang="es-ES" b="1" dirty="0"/>
              <a:t> </a:t>
            </a:r>
            <a:r>
              <a:rPr lang="es-ES" b="1" dirty="0" err="1"/>
              <a:t>Logging</a:t>
            </a:r>
            <a:r>
              <a:rPr lang="es-ES" b="1" dirty="0"/>
              <a:t> (HML)</a:t>
            </a:r>
            <a:endParaRPr lang="es-CO" dirty="0"/>
          </a:p>
        </p:txBody>
      </p:sp>
      <p:sp>
        <p:nvSpPr>
          <p:cNvPr id="3" name="Marcador de contenido 2">
            <a:extLst>
              <a:ext uri="{FF2B5EF4-FFF2-40B4-BE49-F238E27FC236}">
                <a16:creationId xmlns:a16="http://schemas.microsoft.com/office/drawing/2014/main" id="{0FE227FB-CC42-271C-F61A-678121529F21}"/>
              </a:ext>
            </a:extLst>
          </p:cNvPr>
          <p:cNvSpPr>
            <a:spLocks noGrp="1"/>
          </p:cNvSpPr>
          <p:nvPr>
            <p:ph idx="1"/>
          </p:nvPr>
        </p:nvSpPr>
        <p:spPr/>
        <p:txBody>
          <a:bodyPr/>
          <a:lstStyle/>
          <a:p>
            <a:r>
              <a:rPr lang="es-ES" b="1" dirty="0"/>
              <a:t>El Objetivo:</a:t>
            </a:r>
            <a:r>
              <a:rPr lang="es-ES" dirty="0"/>
              <a:t> Diseñado para reducir el impacto del </a:t>
            </a:r>
            <a:r>
              <a:rPr lang="es-ES" dirty="0" err="1"/>
              <a:t>logging</a:t>
            </a:r>
            <a:r>
              <a:rPr lang="es-ES" dirty="0"/>
              <a:t> durante el procesamiento normal, manteniendo la misma seguridad contra pérdida de datos.</a:t>
            </a:r>
          </a:p>
          <a:p>
            <a:r>
              <a:rPr lang="es-ES" b="1" dirty="0"/>
              <a:t>Simplificación de Arquitectura:</a:t>
            </a:r>
            <a:r>
              <a:rPr lang="es-ES" dirty="0"/>
              <a:t> Consolida las instancias de almacenamiento, reduciendo las "partes móviles" del sistema.</a:t>
            </a:r>
          </a:p>
          <a:p>
            <a:r>
              <a:rPr lang="es-ES" b="1" dirty="0"/>
              <a:t>Escritura Asíncrona (Clave):</a:t>
            </a:r>
            <a:r>
              <a:rPr lang="es-ES" dirty="0"/>
              <a:t> A diferencia de los anteriores, HML escribe en el almacenamiento de forma asíncrona.</a:t>
            </a:r>
          </a:p>
          <a:p>
            <a:pPr lvl="1"/>
            <a:r>
              <a:rPr lang="es-ES" dirty="0"/>
              <a:t>Esto aprovecha los procesadores </a:t>
            </a:r>
            <a:r>
              <a:rPr lang="es-ES" dirty="0" err="1"/>
              <a:t>multi-núcleo</a:t>
            </a:r>
            <a:r>
              <a:rPr lang="es-ES" dirty="0"/>
              <a:t> modernos para realizar tareas simultáneas sin bloquear el flujo principal.</a:t>
            </a:r>
          </a:p>
          <a:p>
            <a:endParaRPr lang="es-CO" dirty="0"/>
          </a:p>
        </p:txBody>
      </p:sp>
    </p:spTree>
    <p:extLst>
      <p:ext uri="{BB962C8B-B14F-4D97-AF65-F5344CB8AC3E}">
        <p14:creationId xmlns:p14="http://schemas.microsoft.com/office/powerpoint/2010/main" val="35994865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9DF7A5-E744-A9C7-380B-6EFB04966914}"/>
              </a:ext>
            </a:extLst>
          </p:cNvPr>
          <p:cNvSpPr>
            <a:spLocks noGrp="1"/>
          </p:cNvSpPr>
          <p:nvPr>
            <p:ph type="title"/>
          </p:nvPr>
        </p:nvSpPr>
        <p:spPr/>
        <p:txBody>
          <a:bodyPr/>
          <a:lstStyle/>
          <a:p>
            <a:r>
              <a:rPr lang="es-ES" b="1" dirty="0"/>
              <a:t>El Chef y el Ayudante</a:t>
            </a:r>
            <a:br>
              <a:rPr lang="es-ES" b="1" dirty="0"/>
            </a:br>
            <a:endParaRPr lang="es-CO" dirty="0"/>
          </a:p>
        </p:txBody>
      </p:sp>
      <p:sp>
        <p:nvSpPr>
          <p:cNvPr id="3" name="Marcador de contenido 2">
            <a:extLst>
              <a:ext uri="{FF2B5EF4-FFF2-40B4-BE49-F238E27FC236}">
                <a16:creationId xmlns:a16="http://schemas.microsoft.com/office/drawing/2014/main" id="{93A3563F-2C52-086D-3D6A-0D8424592FCF}"/>
              </a:ext>
            </a:extLst>
          </p:cNvPr>
          <p:cNvSpPr>
            <a:spLocks noGrp="1"/>
          </p:cNvSpPr>
          <p:nvPr>
            <p:ph idx="1"/>
          </p:nvPr>
        </p:nvSpPr>
        <p:spPr/>
        <p:txBody>
          <a:bodyPr>
            <a:normAutofit fontScale="77500" lnSpcReduction="20000"/>
          </a:bodyPr>
          <a:lstStyle/>
          <a:p>
            <a:r>
              <a:rPr lang="es-ES" dirty="0"/>
              <a:t>Imagina una cocina de restaurante (El Receptor) y un proveedor de ingredientes (El Emisor/Sender).</a:t>
            </a:r>
          </a:p>
          <a:p>
            <a:r>
              <a:rPr lang="es-ES" b="1" dirty="0"/>
              <a:t>Enfoque Pesimista:</a:t>
            </a:r>
            <a:r>
              <a:rPr lang="es-ES" dirty="0"/>
              <a:t> El Chef recibe tomates. Antes de cocinar, le toma una foto a los tomates, los pesa, anota el código de barras en un cuaderno y guarda el cuaderno en una caja fuerte. </a:t>
            </a:r>
            <a:r>
              <a:rPr lang="es-ES" b="1" dirty="0"/>
              <a:t>Resultado:</a:t>
            </a:r>
            <a:r>
              <a:rPr lang="es-ES" dirty="0"/>
              <a:t> Cocina muy lento.</a:t>
            </a:r>
          </a:p>
          <a:p>
            <a:r>
              <a:rPr lang="es-ES" b="1" dirty="0"/>
              <a:t>Enfoque HML:</a:t>
            </a:r>
            <a:endParaRPr lang="es-ES" dirty="0"/>
          </a:p>
          <a:p>
            <a:pPr lvl="1"/>
            <a:r>
              <a:rPr lang="es-ES" dirty="0"/>
              <a:t>El </a:t>
            </a:r>
            <a:r>
              <a:rPr lang="es-ES" b="1" dirty="0"/>
              <a:t>Proveedor (Sender)</a:t>
            </a:r>
            <a:r>
              <a:rPr lang="es-ES" dirty="0"/>
              <a:t> guarda una copia de los tomates en su camión (no los borra inmediatamente).</a:t>
            </a:r>
          </a:p>
          <a:p>
            <a:pPr lvl="1"/>
            <a:r>
              <a:rPr lang="es-ES" dirty="0"/>
              <a:t>El </a:t>
            </a:r>
            <a:r>
              <a:rPr lang="es-ES" b="1" dirty="0"/>
              <a:t>Chef (Receiver)</a:t>
            </a:r>
            <a:r>
              <a:rPr lang="es-ES" dirty="0"/>
              <a:t> recibe los tomates y solo anota en un papelito rápido: </a:t>
            </a:r>
            <a:r>
              <a:rPr lang="es-ES" i="1" dirty="0"/>
              <a:t>"Cociné tomates a las 10:05 AM"</a:t>
            </a:r>
            <a:r>
              <a:rPr lang="es-ES" dirty="0"/>
              <a:t>. No guarda los tomates en la caja fuerte, los usa directo.</a:t>
            </a:r>
          </a:p>
          <a:p>
            <a:pPr lvl="1"/>
            <a:r>
              <a:rPr lang="es-ES" b="1" dirty="0"/>
              <a:t>Si el Chef se desmaya (Fallo):</a:t>
            </a:r>
            <a:r>
              <a:rPr lang="es-ES" dirty="0"/>
              <a:t> Cuando despierta, lee su papelito: "Ah, iba por los tomates". Llama al proveedor y le dice: </a:t>
            </a:r>
            <a:r>
              <a:rPr lang="es-ES" i="1" dirty="0"/>
              <a:t>"Mándame otra vez los tomates que te pedí a las 10:05"</a:t>
            </a:r>
            <a:r>
              <a:rPr lang="es-ES" dirty="0"/>
              <a:t>.</a:t>
            </a:r>
          </a:p>
          <a:p>
            <a:pPr lvl="1"/>
            <a:r>
              <a:rPr lang="es-ES" dirty="0"/>
              <a:t>El proveedor (que tiene la copia) se los reenvía.</a:t>
            </a:r>
          </a:p>
          <a:p>
            <a:r>
              <a:rPr lang="es-ES" dirty="0"/>
              <a:t>El Chef ahorró tiempo al no guardar copia de seguridad de los ingredientes, confiando en que el proveedor la tenía.</a:t>
            </a:r>
          </a:p>
          <a:p>
            <a:endParaRPr lang="es-CO" dirty="0"/>
          </a:p>
        </p:txBody>
      </p:sp>
    </p:spTree>
    <p:extLst>
      <p:ext uri="{BB962C8B-B14F-4D97-AF65-F5344CB8AC3E}">
        <p14:creationId xmlns:p14="http://schemas.microsoft.com/office/powerpoint/2010/main" val="2572825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C5ADE8-0412-833A-0D61-13115F6931AD}"/>
              </a:ext>
            </a:extLst>
          </p:cNvPr>
          <p:cNvSpPr>
            <a:spLocks noGrp="1"/>
          </p:cNvSpPr>
          <p:nvPr>
            <p:ph type="title"/>
          </p:nvPr>
        </p:nvSpPr>
        <p:spPr/>
        <p:txBody>
          <a:bodyPr>
            <a:normAutofit fontScale="90000"/>
          </a:bodyPr>
          <a:lstStyle/>
          <a:p>
            <a:r>
              <a:rPr lang="es-ES" b="1" dirty="0"/>
              <a:t>¿Por qué es excelente para Tolerancia a Fallos?</a:t>
            </a:r>
            <a:br>
              <a:rPr lang="es-ES" b="1" dirty="0"/>
            </a:br>
            <a:endParaRPr lang="es-CO" dirty="0"/>
          </a:p>
        </p:txBody>
      </p:sp>
      <p:sp>
        <p:nvSpPr>
          <p:cNvPr id="3" name="Marcador de contenido 2">
            <a:extLst>
              <a:ext uri="{FF2B5EF4-FFF2-40B4-BE49-F238E27FC236}">
                <a16:creationId xmlns:a16="http://schemas.microsoft.com/office/drawing/2014/main" id="{B00100F1-C8CB-B208-3044-DCD197AC2B2B}"/>
              </a:ext>
            </a:extLst>
          </p:cNvPr>
          <p:cNvSpPr>
            <a:spLocks noGrp="1"/>
          </p:cNvSpPr>
          <p:nvPr>
            <p:ph idx="1"/>
          </p:nvPr>
        </p:nvSpPr>
        <p:spPr>
          <a:xfrm>
            <a:off x="768832" y="1756257"/>
            <a:ext cx="10515600" cy="4657156"/>
          </a:xfrm>
        </p:spPr>
        <p:txBody>
          <a:bodyPr>
            <a:normAutofit fontScale="70000" lnSpcReduction="20000"/>
          </a:bodyPr>
          <a:lstStyle/>
          <a:p>
            <a:pPr marL="0" indent="0">
              <a:buNone/>
            </a:pPr>
            <a:r>
              <a:rPr lang="es-ES" b="1" dirty="0"/>
              <a:t>A. Reducción drástica de I/O (Lectura/Escritura en Disco)</a:t>
            </a:r>
          </a:p>
          <a:p>
            <a:r>
              <a:rPr lang="es-ES" dirty="0"/>
              <a:t>Escribir en disco es la operación más costosa en computación. HML evita escribir el contenido completo de cada mensaje en el disco del receptor. Solo escribe metadatos pequeños (</a:t>
            </a:r>
            <a:r>
              <a:rPr lang="es-ES" dirty="0" err="1"/>
              <a:t>IDs</a:t>
            </a:r>
            <a:r>
              <a:rPr lang="es-ES" dirty="0"/>
              <a:t>, </a:t>
            </a:r>
            <a:r>
              <a:rPr lang="es-ES" dirty="0" err="1"/>
              <a:t>timestamps</a:t>
            </a:r>
            <a:r>
              <a:rPr lang="es-ES" dirty="0"/>
              <a:t>). Esto permite que el sistema vuele en términos de velocidad.</a:t>
            </a:r>
          </a:p>
          <a:p>
            <a:pPr marL="0" indent="0">
              <a:buNone/>
            </a:pPr>
            <a:r>
              <a:rPr lang="es-ES" b="1" dirty="0"/>
              <a:t>B. Replay Determinista (Recuperación Exacta)</a:t>
            </a:r>
          </a:p>
          <a:p>
            <a:r>
              <a:rPr lang="es-ES" dirty="0"/>
              <a:t>Si el sistema falla, necesita volver a procesar los datos exactamente igual que la primera vez. Como el receptor guardó el </a:t>
            </a:r>
            <a:r>
              <a:rPr lang="es-ES" b="1" dirty="0"/>
              <a:t>orden</a:t>
            </a:r>
            <a:r>
              <a:rPr lang="es-ES" dirty="0"/>
              <a:t> de los eventos (los determinantes), puede pedirle al emisor que reenvíe los mensajes y procesarlos en la misma secuencia exacta. Esto garantiza que el estado final sea correcto.</a:t>
            </a:r>
          </a:p>
          <a:p>
            <a:pPr marL="0" indent="0">
              <a:buNone/>
            </a:pPr>
            <a:r>
              <a:rPr lang="es-ES" b="1" dirty="0"/>
              <a:t>C. Uso eficiente del almacenamiento</a:t>
            </a:r>
          </a:p>
          <a:p>
            <a:r>
              <a:rPr lang="es-ES" dirty="0"/>
              <a:t>No duplicas la información innecesariamente.</a:t>
            </a:r>
          </a:p>
          <a:p>
            <a:r>
              <a:rPr lang="es-ES" dirty="0"/>
              <a:t>Si usaras </a:t>
            </a:r>
            <a:r>
              <a:rPr lang="es-ES" i="1" dirty="0"/>
              <a:t>Sender </a:t>
            </a:r>
            <a:r>
              <a:rPr lang="es-ES" i="1" dirty="0" err="1"/>
              <a:t>Logging</a:t>
            </a:r>
            <a:r>
              <a:rPr lang="es-ES" dirty="0"/>
              <a:t> puro, el emisor guarda todo.</a:t>
            </a:r>
          </a:p>
          <a:p>
            <a:r>
              <a:rPr lang="es-ES" dirty="0"/>
              <a:t>Si usaras </a:t>
            </a:r>
            <a:r>
              <a:rPr lang="es-ES" i="1" dirty="0"/>
              <a:t>Receiver </a:t>
            </a:r>
            <a:r>
              <a:rPr lang="es-ES" i="1" dirty="0" err="1"/>
              <a:t>Logging</a:t>
            </a:r>
            <a:r>
              <a:rPr lang="es-ES" dirty="0"/>
              <a:t> puro, el receptor guarda todo (duplicando).</a:t>
            </a:r>
          </a:p>
          <a:p>
            <a:r>
              <a:rPr lang="es-ES" dirty="0"/>
              <a:t>En </a:t>
            </a:r>
            <a:r>
              <a:rPr lang="es-ES" b="1" dirty="0" err="1"/>
              <a:t>Hybrid</a:t>
            </a:r>
            <a:r>
              <a:rPr lang="es-ES" dirty="0"/>
              <a:t>, el receptor confía en el almacenamiento del emisor para la "carga pesada" y solo se preocupa por su propia lógica de estado.</a:t>
            </a:r>
          </a:p>
          <a:p>
            <a:endParaRPr lang="es-CO" dirty="0"/>
          </a:p>
        </p:txBody>
      </p:sp>
    </p:spTree>
    <p:extLst>
      <p:ext uri="{BB962C8B-B14F-4D97-AF65-F5344CB8AC3E}">
        <p14:creationId xmlns:p14="http://schemas.microsoft.com/office/powerpoint/2010/main" val="4173742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3BF25D11-07D9-1714-43A2-300A5A3D6ED5}"/>
              </a:ext>
            </a:extLst>
          </p:cNvPr>
          <p:cNvPicPr>
            <a:picLocks noGrp="1" noChangeAspect="1"/>
          </p:cNvPicPr>
          <p:nvPr>
            <p:ph idx="1"/>
          </p:nvPr>
        </p:nvPicPr>
        <p:blipFill>
          <a:blip r:embed="rId2"/>
          <a:stretch>
            <a:fillRect/>
          </a:stretch>
        </p:blipFill>
        <p:spPr>
          <a:xfrm>
            <a:off x="3291840" y="0"/>
            <a:ext cx="6410599" cy="6673181"/>
          </a:xfrm>
          <a:prstGeom prst="rect">
            <a:avLst/>
          </a:prstGeom>
        </p:spPr>
      </p:pic>
    </p:spTree>
    <p:extLst>
      <p:ext uri="{BB962C8B-B14F-4D97-AF65-F5344CB8AC3E}">
        <p14:creationId xmlns:p14="http://schemas.microsoft.com/office/powerpoint/2010/main" val="866048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3A069-4D28-7CF5-7176-370BBE2CDAED}"/>
              </a:ext>
            </a:extLst>
          </p:cNvPr>
          <p:cNvSpPr>
            <a:spLocks noGrp="1"/>
          </p:cNvSpPr>
          <p:nvPr>
            <p:ph type="title"/>
          </p:nvPr>
        </p:nvSpPr>
        <p:spPr/>
        <p:txBody>
          <a:bodyPr/>
          <a:lstStyle/>
          <a:p>
            <a:r>
              <a:rPr lang="es-ES" b="1" dirty="0"/>
              <a:t>Las dos definiciones de tiempo:</a:t>
            </a:r>
            <a:br>
              <a:rPr lang="es-ES" dirty="0"/>
            </a:br>
            <a:endParaRPr lang="es-CO" dirty="0"/>
          </a:p>
        </p:txBody>
      </p:sp>
      <p:pic>
        <p:nvPicPr>
          <p:cNvPr id="5" name="Marcador de contenido 4" descr="Diagrama&#10;&#10;El contenido generado por IA puede ser incorrecto.">
            <a:extLst>
              <a:ext uri="{FF2B5EF4-FFF2-40B4-BE49-F238E27FC236}">
                <a16:creationId xmlns:a16="http://schemas.microsoft.com/office/drawing/2014/main" id="{4DB941FC-1DD6-139F-1BB2-42278081826D}"/>
              </a:ext>
            </a:extLst>
          </p:cNvPr>
          <p:cNvPicPr>
            <a:picLocks noGrp="1" noChangeAspect="1"/>
          </p:cNvPicPr>
          <p:nvPr>
            <p:ph idx="1"/>
          </p:nvPr>
        </p:nvPicPr>
        <p:blipFill>
          <a:blip r:embed="rId2"/>
          <a:srcRect l="10183" t="11258"/>
          <a:stretch>
            <a:fillRect/>
          </a:stretch>
        </p:blipFill>
        <p:spPr>
          <a:xfrm>
            <a:off x="7142828" y="1718601"/>
            <a:ext cx="3870245" cy="3861466"/>
          </a:xfrm>
          <a:prstGeom prst="rect">
            <a:avLst/>
          </a:prstGeom>
        </p:spPr>
      </p:pic>
      <p:sp>
        <p:nvSpPr>
          <p:cNvPr id="7" name="CuadroTexto 6">
            <a:extLst>
              <a:ext uri="{FF2B5EF4-FFF2-40B4-BE49-F238E27FC236}">
                <a16:creationId xmlns:a16="http://schemas.microsoft.com/office/drawing/2014/main" id="{1822C59F-FFD3-FFBD-656C-8CCA413D6849}"/>
              </a:ext>
            </a:extLst>
          </p:cNvPr>
          <p:cNvSpPr txBox="1"/>
          <p:nvPr/>
        </p:nvSpPr>
        <p:spPr>
          <a:xfrm>
            <a:off x="717528" y="1718601"/>
            <a:ext cx="5911872" cy="4770537"/>
          </a:xfrm>
          <a:prstGeom prst="rect">
            <a:avLst/>
          </a:prstGeom>
          <a:noFill/>
        </p:spPr>
        <p:txBody>
          <a:bodyPr wrap="square">
            <a:spAutoFit/>
          </a:bodyPr>
          <a:lstStyle/>
          <a:p>
            <a:pPr marL="285750" indent="-285750">
              <a:buFont typeface="Arial" panose="020B0604020202020204" pitchFamily="34" charset="0"/>
              <a:buChar char="•"/>
            </a:pPr>
            <a:r>
              <a:rPr lang="es-ES" sz="1600" b="1" dirty="0"/>
              <a:t>Tiempo del evento:</a:t>
            </a:r>
            <a:r>
              <a:rPr lang="es-ES" sz="1600" dirty="0"/>
              <a:t> Cuándo sucedió la acción en la vida real (ej. el usuario hizo clic en un botón).</a:t>
            </a:r>
          </a:p>
          <a:p>
            <a:pPr marL="285750" indent="-285750">
              <a:buFont typeface="Arial" panose="020B0604020202020204" pitchFamily="34" charset="0"/>
              <a:buChar char="•"/>
            </a:pPr>
            <a:r>
              <a:rPr lang="es-ES" sz="1600" b="1" dirty="0"/>
              <a:t>Tiempo de procesamiento:</a:t>
            </a:r>
            <a:r>
              <a:rPr lang="es-ES" sz="1600" dirty="0"/>
              <a:t> Cuándo el servidor o sistema recibe y procesa esa acción.</a:t>
            </a:r>
          </a:p>
          <a:p>
            <a:pPr>
              <a:buNone/>
            </a:pPr>
            <a:endParaRPr lang="es-ES" sz="1600" b="1" dirty="0"/>
          </a:p>
          <a:p>
            <a:pPr>
              <a:buNone/>
            </a:pPr>
            <a:r>
              <a:rPr lang="es-ES" sz="1600" b="1" dirty="0"/>
              <a:t>El problema del desfase (</a:t>
            </a:r>
            <a:r>
              <a:rPr lang="es-ES" sz="1600" b="1" dirty="0" err="1"/>
              <a:t>Skew</a:t>
            </a:r>
            <a:r>
              <a:rPr lang="es-ES" sz="1600" b="1" dirty="0"/>
              <a:t>):</a:t>
            </a:r>
            <a:r>
              <a:rPr lang="es-ES" sz="1600" dirty="0"/>
              <a:t> Idealmente, ambos tiempos serían idénticos. En la realidad, siempre hay un retraso o diferencia temporal. Este retraso es impredecible y variable.</a:t>
            </a:r>
          </a:p>
          <a:p>
            <a:pPr>
              <a:buNone/>
            </a:pPr>
            <a:endParaRPr lang="es-ES" sz="1600" dirty="0"/>
          </a:p>
          <a:p>
            <a:pPr>
              <a:buNone/>
            </a:pPr>
            <a:r>
              <a:rPr lang="es-ES" sz="1600" b="1" dirty="0"/>
              <a:t>¿Por qué ocurre este retraso?</a:t>
            </a:r>
            <a:r>
              <a:rPr lang="es-ES" sz="1600" dirty="0"/>
              <a:t> </a:t>
            </a:r>
          </a:p>
          <a:p>
            <a:pPr marL="285750" indent="-285750">
              <a:buFont typeface="Arial" panose="020B0604020202020204" pitchFamily="34" charset="0"/>
              <a:buChar char="•"/>
            </a:pPr>
            <a:r>
              <a:rPr lang="es-ES" sz="1600" b="1" dirty="0"/>
              <a:t>Hardware/Red:</a:t>
            </a:r>
            <a:r>
              <a:rPr lang="es-ES" sz="1600" dirty="0"/>
              <a:t> Congestión de internet, fallos de red o falta de potencia de CPU.</a:t>
            </a:r>
          </a:p>
          <a:p>
            <a:pPr marL="285750" indent="-285750">
              <a:buFont typeface="Arial" panose="020B0604020202020204" pitchFamily="34" charset="0"/>
              <a:buChar char="•"/>
            </a:pPr>
            <a:r>
              <a:rPr lang="es-ES" sz="1600" b="1" dirty="0"/>
              <a:t>Software:</a:t>
            </a:r>
            <a:r>
              <a:rPr lang="es-ES" sz="1600" dirty="0"/>
              <a:t> La complejidad de los sistemas distribuidos o "cuellos de botella" en el código.</a:t>
            </a:r>
          </a:p>
          <a:p>
            <a:pPr marL="285750" indent="-285750">
              <a:buFont typeface="Arial" panose="020B0604020202020204" pitchFamily="34" charset="0"/>
              <a:buChar char="•"/>
            </a:pPr>
            <a:r>
              <a:rPr lang="es-ES" sz="1600" b="1" dirty="0"/>
              <a:t>Los datos:</a:t>
            </a:r>
            <a:r>
              <a:rPr lang="es-ES" sz="1600" dirty="0"/>
              <a:t> Un ejemplo clásico es el de los teléfonos en </a:t>
            </a:r>
            <a:r>
              <a:rPr lang="es-ES" sz="1600" b="1" dirty="0"/>
              <a:t>"modo avión"</a:t>
            </a:r>
            <a:r>
              <a:rPr lang="es-ES" sz="1600" dirty="0"/>
              <a:t>. Los eventos (acciones del usuario) ocurren durante el vuelo, pero el sistema no los recibe (tiempo de procesamiento) hasta que el avión aterriza y los teléfonos se conectan de nuevo.</a:t>
            </a:r>
          </a:p>
        </p:txBody>
      </p:sp>
    </p:spTree>
    <p:extLst>
      <p:ext uri="{BB962C8B-B14F-4D97-AF65-F5344CB8AC3E}">
        <p14:creationId xmlns:p14="http://schemas.microsoft.com/office/powerpoint/2010/main" val="430461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C4C138-A1E9-8204-27A6-01F490684BAE}"/>
              </a:ext>
            </a:extLst>
          </p:cNvPr>
          <p:cNvSpPr>
            <a:spLocks noGrp="1"/>
          </p:cNvSpPr>
          <p:nvPr>
            <p:ph type="title"/>
          </p:nvPr>
        </p:nvSpPr>
        <p:spPr/>
        <p:txBody>
          <a:bodyPr/>
          <a:lstStyle/>
          <a:p>
            <a:r>
              <a:rPr lang="es-ES" b="1" dirty="0"/>
              <a:t>¿Por qué elegir HML?</a:t>
            </a:r>
            <a:endParaRPr lang="es-CO" dirty="0"/>
          </a:p>
        </p:txBody>
      </p:sp>
      <p:sp>
        <p:nvSpPr>
          <p:cNvPr id="3" name="Marcador de contenido 2">
            <a:extLst>
              <a:ext uri="{FF2B5EF4-FFF2-40B4-BE49-F238E27FC236}">
                <a16:creationId xmlns:a16="http://schemas.microsoft.com/office/drawing/2014/main" id="{1B2A3210-33E6-BA04-5D6D-83758973DD67}"/>
              </a:ext>
            </a:extLst>
          </p:cNvPr>
          <p:cNvSpPr>
            <a:spLocks noGrp="1"/>
          </p:cNvSpPr>
          <p:nvPr>
            <p:ph idx="1"/>
          </p:nvPr>
        </p:nvSpPr>
        <p:spPr/>
        <p:txBody>
          <a:bodyPr/>
          <a:lstStyle/>
          <a:p>
            <a:r>
              <a:rPr lang="es-ES" b="1" dirty="0"/>
              <a:t>Balance Costo-Beneficio:</a:t>
            </a:r>
            <a:r>
              <a:rPr lang="es-ES" dirty="0"/>
              <a:t> Aunque requiere manejar una complejidad mayor en errores (debido a la asincronía), ofrece el mejor rendimiento.</a:t>
            </a:r>
          </a:p>
          <a:p>
            <a:r>
              <a:rPr lang="es-ES" b="1" dirty="0"/>
              <a:t>Resultado Probado:</a:t>
            </a:r>
            <a:r>
              <a:rPr lang="es-ES" dirty="0"/>
              <a:t> Investigaciones han demostrado que HML puede lograr una </a:t>
            </a:r>
            <a:r>
              <a:rPr lang="es-ES" b="1" dirty="0"/>
              <a:t>reducción del 43% en la sobrecarga (</a:t>
            </a:r>
            <a:r>
              <a:rPr lang="es-ES" b="1" dirty="0" err="1"/>
              <a:t>overhead</a:t>
            </a:r>
            <a:r>
              <a:rPr lang="es-ES" b="1" dirty="0"/>
              <a:t>)</a:t>
            </a:r>
            <a:r>
              <a:rPr lang="es-ES" dirty="0"/>
              <a:t> comparado con el enfoque RBML tradicional.</a:t>
            </a:r>
          </a:p>
          <a:p>
            <a:r>
              <a:rPr lang="es-ES" b="1" dirty="0"/>
              <a:t>Veredicto:</a:t>
            </a:r>
            <a:r>
              <a:rPr lang="es-ES" dirty="0"/>
              <a:t> Si tienes la opción, HML es la recomendación superior por su eficiencia y robustez.</a:t>
            </a:r>
          </a:p>
          <a:p>
            <a:endParaRPr lang="es-CO" dirty="0"/>
          </a:p>
        </p:txBody>
      </p:sp>
    </p:spTree>
    <p:extLst>
      <p:ext uri="{BB962C8B-B14F-4D97-AF65-F5344CB8AC3E}">
        <p14:creationId xmlns:p14="http://schemas.microsoft.com/office/powerpoint/2010/main" val="40606239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0D6666B6-CD9F-9F17-ADF4-4C08A8D164D1}"/>
              </a:ext>
            </a:extLst>
          </p:cNvPr>
          <p:cNvPicPr>
            <a:picLocks noGrp="1" noChangeAspect="1"/>
          </p:cNvPicPr>
          <p:nvPr>
            <p:ph idx="1"/>
          </p:nvPr>
        </p:nvPicPr>
        <p:blipFill>
          <a:blip r:embed="rId2"/>
          <a:stretch>
            <a:fillRect/>
          </a:stretch>
        </p:blipFill>
        <p:spPr>
          <a:xfrm>
            <a:off x="2209800" y="436713"/>
            <a:ext cx="7646743" cy="6056162"/>
          </a:xfrm>
          <a:prstGeom prst="rect">
            <a:avLst/>
          </a:prstGeom>
        </p:spPr>
      </p:pic>
      <p:sp>
        <p:nvSpPr>
          <p:cNvPr id="5" name="Rectángulo 4">
            <a:extLst>
              <a:ext uri="{FF2B5EF4-FFF2-40B4-BE49-F238E27FC236}">
                <a16:creationId xmlns:a16="http://schemas.microsoft.com/office/drawing/2014/main" id="{401AF3C4-3856-13B5-B324-CA99AA273260}"/>
              </a:ext>
            </a:extLst>
          </p:cNvPr>
          <p:cNvSpPr/>
          <p:nvPr/>
        </p:nvSpPr>
        <p:spPr>
          <a:xfrm>
            <a:off x="4137660" y="2865120"/>
            <a:ext cx="1348740" cy="998220"/>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2003834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9AA448-8976-87AA-365C-8C43ABB86D2D}"/>
              </a:ext>
            </a:extLst>
          </p:cNvPr>
          <p:cNvSpPr>
            <a:spLocks noGrp="1"/>
          </p:cNvSpPr>
          <p:nvPr>
            <p:ph type="title"/>
          </p:nvPr>
        </p:nvSpPr>
        <p:spPr/>
        <p:txBody>
          <a:bodyPr/>
          <a:lstStyle/>
          <a:p>
            <a:r>
              <a:rPr lang="es-ES" dirty="0"/>
              <a:t>La importancia de la capa de </a:t>
            </a:r>
            <a:r>
              <a:rPr lang="es-ES" i="1" dirty="0" err="1"/>
              <a:t>Message</a:t>
            </a:r>
            <a:r>
              <a:rPr lang="es-ES" i="1" dirty="0"/>
              <a:t> </a:t>
            </a:r>
            <a:r>
              <a:rPr lang="es-ES" i="1" dirty="0" err="1"/>
              <a:t>Queuing</a:t>
            </a:r>
            <a:r>
              <a:rPr lang="es-ES" dirty="0"/>
              <a:t> y el concepto de desacoplamiento.</a:t>
            </a:r>
            <a:endParaRPr lang="es-CO" dirty="0"/>
          </a:p>
        </p:txBody>
      </p:sp>
      <p:sp>
        <p:nvSpPr>
          <p:cNvPr id="3" name="Marcador de contenido 2">
            <a:extLst>
              <a:ext uri="{FF2B5EF4-FFF2-40B4-BE49-F238E27FC236}">
                <a16:creationId xmlns:a16="http://schemas.microsoft.com/office/drawing/2014/main" id="{B94884AB-16D9-F1CF-A642-7A0711A2AA1C}"/>
              </a:ext>
            </a:extLst>
          </p:cNvPr>
          <p:cNvSpPr>
            <a:spLocks noGrp="1"/>
          </p:cNvSpPr>
          <p:nvPr>
            <p:ph idx="1"/>
          </p:nvPr>
        </p:nvSpPr>
        <p:spPr>
          <a:xfrm>
            <a:off x="739140" y="2046605"/>
            <a:ext cx="5448300" cy="4351338"/>
          </a:xfrm>
        </p:spPr>
        <p:txBody>
          <a:bodyPr>
            <a:normAutofit fontScale="77500" lnSpcReduction="20000"/>
          </a:bodyPr>
          <a:lstStyle/>
          <a:p>
            <a:pPr marL="0" indent="0">
              <a:buNone/>
            </a:pPr>
            <a:r>
              <a:rPr lang="es-ES" b="1" dirty="0"/>
              <a:t>La Ilusión de la Simplicidad</a:t>
            </a:r>
          </a:p>
          <a:p>
            <a:pPr marL="0" indent="0">
              <a:buNone/>
            </a:pPr>
            <a:r>
              <a:rPr lang="es-ES" b="1" dirty="0"/>
              <a:t>La duda común:</a:t>
            </a:r>
            <a:r>
              <a:rPr lang="es-ES" dirty="0"/>
              <a:t> Al ver el diagrama, es normal preguntarse: "¿Por qué necesitamos una capa de colas intermedia? ¿No pueden los datos fluir 'mágicamente' de la recolección al análisis?".</a:t>
            </a:r>
          </a:p>
          <a:p>
            <a:pPr marL="0" indent="0">
              <a:buNone/>
            </a:pPr>
            <a:r>
              <a:rPr lang="es-ES" b="1" dirty="0"/>
              <a:t>La tentación:</a:t>
            </a:r>
            <a:r>
              <a:rPr lang="es-ES" dirty="0"/>
              <a:t> Eliminar esta capa parece simplificar la arquitectura a primera vista.</a:t>
            </a:r>
          </a:p>
          <a:p>
            <a:pPr marL="0" indent="0">
              <a:buNone/>
            </a:pPr>
            <a:r>
              <a:rPr lang="es-ES" b="1" dirty="0"/>
              <a:t>La realidad del escalado:</a:t>
            </a:r>
            <a:r>
              <a:rPr lang="es-ES" dirty="0"/>
              <a:t> Conectar capas directamente (Recolección =&gt; Análisis) funciona en una sola máquina, pero es insostenible cuando el sistema se distribuye a través de múltiples servidores.</a:t>
            </a:r>
          </a:p>
          <a:p>
            <a:endParaRPr lang="es-CO" dirty="0"/>
          </a:p>
        </p:txBody>
      </p:sp>
      <p:pic>
        <p:nvPicPr>
          <p:cNvPr id="4" name="Imagen 3">
            <a:extLst>
              <a:ext uri="{FF2B5EF4-FFF2-40B4-BE49-F238E27FC236}">
                <a16:creationId xmlns:a16="http://schemas.microsoft.com/office/drawing/2014/main" id="{638C3168-24BA-561B-0275-C547020F1CAD}"/>
              </a:ext>
            </a:extLst>
          </p:cNvPr>
          <p:cNvPicPr>
            <a:picLocks noChangeAspect="1"/>
          </p:cNvPicPr>
          <p:nvPr/>
        </p:nvPicPr>
        <p:blipFill>
          <a:blip r:embed="rId2"/>
          <a:stretch>
            <a:fillRect/>
          </a:stretch>
        </p:blipFill>
        <p:spPr>
          <a:xfrm>
            <a:off x="6260315" y="2046605"/>
            <a:ext cx="5552772" cy="3939540"/>
          </a:xfrm>
          <a:prstGeom prst="rect">
            <a:avLst/>
          </a:prstGeom>
        </p:spPr>
      </p:pic>
    </p:spTree>
    <p:extLst>
      <p:ext uri="{BB962C8B-B14F-4D97-AF65-F5344CB8AC3E}">
        <p14:creationId xmlns:p14="http://schemas.microsoft.com/office/powerpoint/2010/main" val="4206829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B7D728EF-2691-D409-A9D2-5006A0605E03}"/>
              </a:ext>
            </a:extLst>
          </p:cNvPr>
          <p:cNvPicPr>
            <a:picLocks noGrp="1" noChangeAspect="1"/>
          </p:cNvPicPr>
          <p:nvPr>
            <p:ph idx="1"/>
          </p:nvPr>
        </p:nvPicPr>
        <p:blipFill>
          <a:blip r:embed="rId2"/>
          <a:stretch>
            <a:fillRect/>
          </a:stretch>
        </p:blipFill>
        <p:spPr>
          <a:xfrm>
            <a:off x="1645920" y="238584"/>
            <a:ext cx="8900159" cy="6380831"/>
          </a:xfrm>
          <a:prstGeom prst="rect">
            <a:avLst/>
          </a:prstGeom>
        </p:spPr>
      </p:pic>
    </p:spTree>
    <p:extLst>
      <p:ext uri="{BB962C8B-B14F-4D97-AF65-F5344CB8AC3E}">
        <p14:creationId xmlns:p14="http://schemas.microsoft.com/office/powerpoint/2010/main" val="3517548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EC35B8-3FC1-9932-8A84-C6FACC0A0A27}"/>
              </a:ext>
            </a:extLst>
          </p:cNvPr>
          <p:cNvSpPr>
            <a:spLocks noGrp="1"/>
          </p:cNvSpPr>
          <p:nvPr>
            <p:ph type="title"/>
          </p:nvPr>
        </p:nvSpPr>
        <p:spPr/>
        <p:txBody>
          <a:bodyPr>
            <a:normAutofit fontScale="90000"/>
          </a:bodyPr>
          <a:lstStyle/>
          <a:p>
            <a:r>
              <a:rPr lang="es-ES" b="1" dirty="0"/>
              <a:t>El Principio de Desacoplamiento (</a:t>
            </a:r>
            <a:r>
              <a:rPr lang="es-ES" b="1" i="1" dirty="0" err="1"/>
              <a:t>Decoupling</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3BA33313-C8C8-98AA-3ACF-8E333404662C}"/>
              </a:ext>
            </a:extLst>
          </p:cNvPr>
          <p:cNvSpPr>
            <a:spLocks noGrp="1"/>
          </p:cNvSpPr>
          <p:nvPr>
            <p:ph idx="1"/>
          </p:nvPr>
        </p:nvSpPr>
        <p:spPr/>
        <p:txBody>
          <a:bodyPr/>
          <a:lstStyle/>
          <a:p>
            <a:r>
              <a:rPr lang="es-ES" b="1" dirty="0"/>
              <a:t>Objetivo de diseño:</a:t>
            </a:r>
            <a:r>
              <a:rPr lang="es-ES" dirty="0"/>
              <a:t> En cualquier sistema de software robusto, buscamos desacoplar los componentes, y en </a:t>
            </a:r>
            <a:r>
              <a:rPr lang="es-ES" dirty="0" err="1"/>
              <a:t>streaming</a:t>
            </a:r>
            <a:r>
              <a:rPr lang="es-ES" dirty="0"/>
              <a:t>, es vital desacoplar las capas entre sí.</a:t>
            </a:r>
          </a:p>
          <a:p>
            <a:r>
              <a:rPr lang="es-ES" b="1" dirty="0"/>
              <a:t>Independencia:</a:t>
            </a:r>
            <a:r>
              <a:rPr lang="es-ES" dirty="0"/>
              <a:t> La capa de recolección no debe depender de la disponibilidad o estado inmediato de la capa de análisis.</a:t>
            </a:r>
          </a:p>
          <a:p>
            <a:r>
              <a:rPr lang="es-ES" b="1" dirty="0"/>
              <a:t>Sin llamadas explícitas:</a:t>
            </a:r>
            <a:r>
              <a:rPr lang="es-ES" dirty="0"/>
              <a:t> Queremos evitar que una capa tenga que hacer "llamadas directas" a la siguiente para que el sistema funcione.</a:t>
            </a:r>
          </a:p>
          <a:p>
            <a:endParaRPr lang="es-CO" dirty="0"/>
          </a:p>
        </p:txBody>
      </p:sp>
    </p:spTree>
    <p:extLst>
      <p:ext uri="{BB962C8B-B14F-4D97-AF65-F5344CB8AC3E}">
        <p14:creationId xmlns:p14="http://schemas.microsoft.com/office/powerpoint/2010/main" val="22057411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FA5DAF-1F62-9870-E4CF-8ABA71589471}"/>
              </a:ext>
            </a:extLst>
          </p:cNvPr>
          <p:cNvSpPr>
            <a:spLocks noGrp="1"/>
          </p:cNvSpPr>
          <p:nvPr>
            <p:ph type="title"/>
          </p:nvPr>
        </p:nvSpPr>
        <p:spPr/>
        <p:txBody>
          <a:bodyPr/>
          <a:lstStyle/>
          <a:p>
            <a:r>
              <a:rPr lang="es-ES" b="1" dirty="0"/>
              <a:t>El Modelo de Colas de Mensajes</a:t>
            </a:r>
            <a:endParaRPr lang="es-CO" dirty="0"/>
          </a:p>
        </p:txBody>
      </p:sp>
      <p:sp>
        <p:nvSpPr>
          <p:cNvPr id="3" name="Marcador de contenido 2">
            <a:extLst>
              <a:ext uri="{FF2B5EF4-FFF2-40B4-BE49-F238E27FC236}">
                <a16:creationId xmlns:a16="http://schemas.microsoft.com/office/drawing/2014/main" id="{75044CF4-E2B1-E96E-ADE2-96F4AE0C2818}"/>
              </a:ext>
            </a:extLst>
          </p:cNvPr>
          <p:cNvSpPr>
            <a:spLocks noGrp="1"/>
          </p:cNvSpPr>
          <p:nvPr>
            <p:ph idx="1"/>
          </p:nvPr>
        </p:nvSpPr>
        <p:spPr/>
        <p:txBody>
          <a:bodyPr/>
          <a:lstStyle/>
          <a:p>
            <a:r>
              <a:rPr lang="es-ES" b="1" dirty="0"/>
              <a:t>Comunicación entre procesos:</a:t>
            </a:r>
            <a:r>
              <a:rPr lang="es-ES" dirty="0"/>
              <a:t> Es el corazón del sistema distribuido. Adoptamos el modelo de </a:t>
            </a:r>
            <a:r>
              <a:rPr lang="es-ES" i="1" dirty="0" err="1"/>
              <a:t>Message</a:t>
            </a:r>
            <a:r>
              <a:rPr lang="es-ES" i="1" dirty="0"/>
              <a:t> </a:t>
            </a:r>
            <a:r>
              <a:rPr lang="es-ES" i="1" dirty="0" err="1"/>
              <a:t>Queuing</a:t>
            </a:r>
            <a:r>
              <a:rPr lang="es-ES" dirty="0"/>
              <a:t> para gestionar esta comunicación.</a:t>
            </a:r>
          </a:p>
          <a:p>
            <a:r>
              <a:rPr lang="es-ES" b="1" dirty="0"/>
              <a:t>Abstracción:</a:t>
            </a:r>
            <a:r>
              <a:rPr lang="es-ES" dirty="0"/>
              <a:t> Las capas trabajan a un nivel más alto; simplemente "pasan mensajes" a la cola sin preocuparse de quién los recibe ni cuándo.</a:t>
            </a:r>
          </a:p>
          <a:p>
            <a:r>
              <a:rPr lang="es-ES" b="1" dirty="0"/>
              <a:t>Beneficio final:</a:t>
            </a:r>
            <a:r>
              <a:rPr lang="es-ES" dirty="0"/>
              <a:t> Esta separación aporta flexibilidad, estabilidad y permite que cada capa escale a su propio ritmo.</a:t>
            </a:r>
          </a:p>
          <a:p>
            <a:endParaRPr lang="es-CO" dirty="0"/>
          </a:p>
        </p:txBody>
      </p:sp>
    </p:spTree>
    <p:extLst>
      <p:ext uri="{BB962C8B-B14F-4D97-AF65-F5344CB8AC3E}">
        <p14:creationId xmlns:p14="http://schemas.microsoft.com/office/powerpoint/2010/main" val="4200006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1C16D37-31B9-CDE5-98D8-57DE3C76CD65}"/>
              </a:ext>
            </a:extLst>
          </p:cNvPr>
          <p:cNvSpPr>
            <a:spLocks noGrp="1"/>
          </p:cNvSpPr>
          <p:nvPr>
            <p:ph idx="1"/>
          </p:nvPr>
        </p:nvSpPr>
        <p:spPr>
          <a:xfrm>
            <a:off x="1267022" y="3004896"/>
            <a:ext cx="10515600" cy="848207"/>
          </a:xfrm>
        </p:spPr>
        <p:txBody>
          <a:bodyPr/>
          <a:lstStyle/>
          <a:p>
            <a:pPr marL="0" indent="0">
              <a:buNone/>
            </a:pPr>
            <a:r>
              <a:rPr lang="es-ES" dirty="0"/>
              <a:t>Conceptos básicos de </a:t>
            </a:r>
            <a:r>
              <a:rPr lang="es-ES" dirty="0" err="1"/>
              <a:t>Message</a:t>
            </a:r>
            <a:r>
              <a:rPr lang="es-ES" dirty="0"/>
              <a:t> </a:t>
            </a:r>
            <a:r>
              <a:rPr lang="es-ES" dirty="0" err="1"/>
              <a:t>Queuing</a:t>
            </a:r>
            <a:r>
              <a:rPr lang="es-ES" dirty="0"/>
              <a:t> y sus componentes.</a:t>
            </a:r>
            <a:endParaRPr lang="es-CO" dirty="0"/>
          </a:p>
        </p:txBody>
      </p:sp>
    </p:spTree>
    <p:extLst>
      <p:ext uri="{BB962C8B-B14F-4D97-AF65-F5344CB8AC3E}">
        <p14:creationId xmlns:p14="http://schemas.microsoft.com/office/powerpoint/2010/main" val="10014322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211E71-E4F0-EAC1-BF47-7A7246CA1EBF}"/>
              </a:ext>
            </a:extLst>
          </p:cNvPr>
          <p:cNvSpPr>
            <a:spLocks noGrp="1"/>
          </p:cNvSpPr>
          <p:nvPr>
            <p:ph type="title"/>
          </p:nvPr>
        </p:nvSpPr>
        <p:spPr/>
        <p:txBody>
          <a:bodyPr/>
          <a:lstStyle/>
          <a:p>
            <a:r>
              <a:rPr lang="es-ES" b="1" dirty="0"/>
              <a:t>Definición y Alcance</a:t>
            </a:r>
            <a:br>
              <a:rPr lang="es-ES" b="1" dirty="0"/>
            </a:br>
            <a:endParaRPr lang="es-CO" dirty="0"/>
          </a:p>
        </p:txBody>
      </p:sp>
      <p:sp>
        <p:nvSpPr>
          <p:cNvPr id="3" name="Marcador de contenido 2">
            <a:extLst>
              <a:ext uri="{FF2B5EF4-FFF2-40B4-BE49-F238E27FC236}">
                <a16:creationId xmlns:a16="http://schemas.microsoft.com/office/drawing/2014/main" id="{9665A174-293F-5915-3E75-F7F68019B4DF}"/>
              </a:ext>
            </a:extLst>
          </p:cNvPr>
          <p:cNvSpPr>
            <a:spLocks noGrp="1"/>
          </p:cNvSpPr>
          <p:nvPr>
            <p:ph idx="1"/>
          </p:nvPr>
        </p:nvSpPr>
        <p:spPr/>
        <p:txBody>
          <a:bodyPr>
            <a:normAutofit/>
          </a:bodyPr>
          <a:lstStyle/>
          <a:p>
            <a:r>
              <a:rPr lang="es-ES" b="1" dirty="0"/>
              <a:t>Término "</a:t>
            </a:r>
            <a:r>
              <a:rPr lang="es-ES" b="1" dirty="0" err="1"/>
              <a:t>Message</a:t>
            </a:r>
            <a:r>
              <a:rPr lang="es-ES" b="1" dirty="0"/>
              <a:t> </a:t>
            </a:r>
            <a:r>
              <a:rPr lang="es-ES" b="1" dirty="0" err="1"/>
              <a:t>Queuing</a:t>
            </a:r>
            <a:r>
              <a:rPr lang="es-ES" b="1" dirty="0"/>
              <a:t>":</a:t>
            </a:r>
            <a:endParaRPr lang="es-ES" dirty="0"/>
          </a:p>
          <a:p>
            <a:pPr lvl="1"/>
            <a:r>
              <a:rPr lang="es-ES" dirty="0"/>
              <a:t>Lo usamos en sentido amplio para abarcar todo el espectro de servicios de mensajería.</a:t>
            </a:r>
          </a:p>
          <a:p>
            <a:pPr lvl="1"/>
            <a:r>
              <a:rPr lang="es-ES" dirty="0"/>
              <a:t>Incluye desde productos tradicionales (</a:t>
            </a:r>
            <a:r>
              <a:rPr lang="es-ES" dirty="0" err="1"/>
              <a:t>RabbitMQ</a:t>
            </a:r>
            <a:r>
              <a:rPr lang="es-ES" dirty="0"/>
              <a:t>, </a:t>
            </a:r>
            <a:r>
              <a:rPr lang="es-ES" dirty="0" err="1"/>
              <a:t>ActiveMQ</a:t>
            </a:r>
            <a:r>
              <a:rPr lang="es-ES" dirty="0"/>
              <a:t>) hasta tecnologías modernas (Apache Kafka, NSQ, </a:t>
            </a:r>
            <a:r>
              <a:rPr lang="es-ES" dirty="0" err="1"/>
              <a:t>ZeroMQ</a:t>
            </a:r>
            <a:r>
              <a:rPr lang="es-ES" dirty="0"/>
              <a:t>).</a:t>
            </a:r>
          </a:p>
          <a:p>
            <a:r>
              <a:rPr lang="es-ES" b="1" dirty="0"/>
              <a:t>Enfoque Moderno:</a:t>
            </a:r>
            <a:endParaRPr lang="es-ES" dirty="0"/>
          </a:p>
          <a:p>
            <a:pPr lvl="1"/>
            <a:r>
              <a:rPr lang="es-ES" dirty="0"/>
              <a:t>Más allá de una simple cola, nos enfocamos en la capacidad de </a:t>
            </a:r>
            <a:r>
              <a:rPr lang="es-ES" b="1" dirty="0"/>
              <a:t>publicar y suscribirse</a:t>
            </a:r>
            <a:r>
              <a:rPr lang="es-ES" dirty="0"/>
              <a:t> a flujos (</a:t>
            </a:r>
            <a:r>
              <a:rPr lang="es-ES" i="1" dirty="0" err="1"/>
              <a:t>streams</a:t>
            </a:r>
            <a:r>
              <a:rPr lang="es-ES" dirty="0"/>
              <a:t>) de registros.</a:t>
            </a:r>
          </a:p>
          <a:p>
            <a:pPr lvl="1"/>
            <a:r>
              <a:rPr lang="es-ES" dirty="0"/>
              <a:t>El objetivo es seleccionar la herramienta correcta basándonos en los problemas de negocio y no solo en la etiqueta del software.</a:t>
            </a:r>
          </a:p>
          <a:p>
            <a:endParaRPr lang="es-CO" dirty="0"/>
          </a:p>
        </p:txBody>
      </p:sp>
    </p:spTree>
    <p:extLst>
      <p:ext uri="{BB962C8B-B14F-4D97-AF65-F5344CB8AC3E}">
        <p14:creationId xmlns:p14="http://schemas.microsoft.com/office/powerpoint/2010/main" val="13347901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A572F3-FD3E-CABA-5B4E-275C2485B857}"/>
              </a:ext>
            </a:extLst>
          </p:cNvPr>
          <p:cNvSpPr>
            <a:spLocks noGrp="1"/>
          </p:cNvSpPr>
          <p:nvPr>
            <p:ph type="title"/>
          </p:nvPr>
        </p:nvSpPr>
        <p:spPr>
          <a:xfrm>
            <a:off x="781051" y="128905"/>
            <a:ext cx="10515600" cy="1325563"/>
          </a:xfrm>
        </p:spPr>
        <p:txBody>
          <a:bodyPr/>
          <a:lstStyle/>
          <a:p>
            <a:r>
              <a:rPr lang="es-CO" dirty="0"/>
              <a:t>Los 3 conceptos principales</a:t>
            </a:r>
          </a:p>
        </p:txBody>
      </p:sp>
      <p:sp>
        <p:nvSpPr>
          <p:cNvPr id="6" name="Rectangle 3">
            <a:extLst>
              <a:ext uri="{FF2B5EF4-FFF2-40B4-BE49-F238E27FC236}">
                <a16:creationId xmlns:a16="http://schemas.microsoft.com/office/drawing/2014/main" id="{DA3AD8A3-9D26-0B40-485C-2D994B819FFF}"/>
              </a:ext>
            </a:extLst>
          </p:cNvPr>
          <p:cNvSpPr>
            <a:spLocks noGrp="1" noChangeArrowheads="1"/>
          </p:cNvSpPr>
          <p:nvPr>
            <p:ph idx="1"/>
          </p:nvPr>
        </p:nvSpPr>
        <p:spPr bwMode="auto">
          <a:xfrm>
            <a:off x="899161" y="1348151"/>
            <a:ext cx="1027938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s-CO" altLang="es-CO" sz="2000" b="1" i="0" u="none" strike="noStrike" cap="none" normalizeH="0" baseline="0" dirty="0">
                <a:ln>
                  <a:noFill/>
                </a:ln>
                <a:solidFill>
                  <a:schemeClr val="tx1"/>
                </a:solidFill>
                <a:effectLst/>
                <a:latin typeface="Arial" panose="020B0604020202020204" pitchFamily="34" charset="0"/>
              </a:rPr>
              <a:t>Productor (</a:t>
            </a:r>
            <a:r>
              <a:rPr kumimoji="0" lang="es-CO" altLang="es-CO" sz="2000" b="1" i="1" u="none" strike="noStrike" cap="none" normalizeH="0" baseline="0" dirty="0">
                <a:ln>
                  <a:noFill/>
                </a:ln>
                <a:solidFill>
                  <a:schemeClr val="tx1"/>
                </a:solidFill>
                <a:effectLst/>
                <a:latin typeface="Arial" panose="020B0604020202020204" pitchFamily="34" charset="0"/>
              </a:rPr>
              <a:t>Producer</a:t>
            </a:r>
            <a:r>
              <a:rPr kumimoji="0" lang="es-CO" altLang="es-CO" sz="2000" b="1" i="0" u="none" strike="noStrike" cap="none" normalizeH="0" baseline="0" dirty="0">
                <a:ln>
                  <a:noFill/>
                </a:ln>
                <a:solidFill>
                  <a:schemeClr val="tx1"/>
                </a:solidFill>
                <a:effectLst/>
                <a:latin typeface="Arial" panose="020B0604020202020204" pitchFamily="34" charset="0"/>
              </a:rPr>
              <a:t>):</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s-CO" altLang="es-CO" sz="2000" b="0" i="0" u="none" strike="noStrike" cap="none" normalizeH="0" baseline="0" dirty="0">
                <a:ln>
                  <a:noFill/>
                </a:ln>
                <a:solidFill>
                  <a:schemeClr val="tx1"/>
                </a:solidFill>
                <a:effectLst/>
                <a:latin typeface="Arial" panose="020B0604020202020204" pitchFamily="34" charset="0"/>
              </a:rPr>
              <a:t>Su trabajo coincide con su nombre: produce y envía mensajes al sistema.</a:t>
            </a:r>
          </a:p>
          <a:p>
            <a:pPr marL="0" marR="0" lvl="0" indent="0" algn="l" defTabSz="914400" rtl="0" eaLnBrk="0" fontAlgn="base" latinLnBrk="0" hangingPunct="0">
              <a:lnSpc>
                <a:spcPct val="100000"/>
              </a:lnSpc>
              <a:spcBef>
                <a:spcPct val="0"/>
              </a:spcBef>
              <a:spcAft>
                <a:spcPct val="0"/>
              </a:spcAft>
              <a:buClrTx/>
              <a:buSzTx/>
              <a:buNone/>
              <a:tabLst/>
            </a:pPr>
            <a:r>
              <a:rPr kumimoji="0" lang="es-CO" altLang="es-CO" sz="2000" b="1" i="0" u="none" strike="noStrike" cap="none" normalizeH="0" baseline="0" dirty="0">
                <a:ln>
                  <a:noFill/>
                </a:ln>
                <a:solidFill>
                  <a:schemeClr val="tx1"/>
                </a:solidFill>
                <a:effectLst/>
                <a:latin typeface="Arial" panose="020B0604020202020204" pitchFamily="34" charset="0"/>
              </a:rPr>
              <a:t>Consumidor (</a:t>
            </a:r>
            <a:r>
              <a:rPr kumimoji="0" lang="es-CO" altLang="es-CO" sz="2000" b="1" i="1" u="none" strike="noStrike" cap="none" normalizeH="0" baseline="0" dirty="0" err="1">
                <a:ln>
                  <a:noFill/>
                </a:ln>
                <a:solidFill>
                  <a:schemeClr val="tx1"/>
                </a:solidFill>
                <a:effectLst/>
                <a:latin typeface="Arial" panose="020B0604020202020204" pitchFamily="34" charset="0"/>
              </a:rPr>
              <a:t>Consumer</a:t>
            </a:r>
            <a:r>
              <a:rPr kumimoji="0" lang="es-CO" altLang="es-CO" sz="2000" b="1" i="0" u="none" strike="noStrike" cap="none" normalizeH="0" baseline="0" dirty="0">
                <a:ln>
                  <a:noFill/>
                </a:ln>
                <a:solidFill>
                  <a:schemeClr val="tx1"/>
                </a:solidFill>
                <a:effectLst/>
                <a:latin typeface="Arial" panose="020B0604020202020204" pitchFamily="34" charset="0"/>
              </a:rPr>
              <a:t>):</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s-CO" altLang="es-CO" sz="2000" b="0" i="0" u="none" strike="noStrike" cap="none" normalizeH="0" baseline="0" dirty="0">
                <a:ln>
                  <a:noFill/>
                </a:ln>
                <a:solidFill>
                  <a:schemeClr val="tx1"/>
                </a:solidFill>
                <a:effectLst/>
                <a:latin typeface="Arial" panose="020B0604020202020204" pitchFamily="34" charset="0"/>
              </a:rPr>
              <a:t>Lee y consume los mensajes que han sido almacenados.</a:t>
            </a:r>
          </a:p>
          <a:p>
            <a:pPr marL="0" marR="0" lvl="0" indent="0" algn="l" defTabSz="914400" rtl="0" eaLnBrk="0" fontAlgn="base" latinLnBrk="0" hangingPunct="0">
              <a:lnSpc>
                <a:spcPct val="100000"/>
              </a:lnSpc>
              <a:spcBef>
                <a:spcPct val="0"/>
              </a:spcBef>
              <a:spcAft>
                <a:spcPct val="0"/>
              </a:spcAft>
              <a:buClrTx/>
              <a:buSzTx/>
              <a:buNone/>
              <a:tabLst/>
            </a:pPr>
            <a:r>
              <a:rPr kumimoji="0" lang="es-CO" altLang="es-CO" sz="2000" b="1" i="0" u="none" strike="noStrike" cap="none" normalizeH="0" baseline="0" dirty="0" err="1">
                <a:ln>
                  <a:noFill/>
                </a:ln>
                <a:solidFill>
                  <a:schemeClr val="tx1"/>
                </a:solidFill>
                <a:effectLst/>
                <a:latin typeface="Arial" panose="020B0604020202020204" pitchFamily="34" charset="0"/>
              </a:rPr>
              <a:t>Broker</a:t>
            </a:r>
            <a:r>
              <a:rPr kumimoji="0" lang="es-CO" altLang="es-CO" sz="2000" b="1" i="0" u="none" strike="noStrike" cap="none" normalizeH="0" baseline="0" dirty="0">
                <a:ln>
                  <a:noFill/>
                </a:ln>
                <a:solidFill>
                  <a:schemeClr val="tx1"/>
                </a:solidFill>
                <a:effectLst/>
                <a:latin typeface="Arial" panose="020B0604020202020204" pitchFamily="34" charset="0"/>
              </a:rPr>
              <a:t> (Intermediario):</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s-CO" altLang="es-CO" sz="2000" b="0" i="0" u="none" strike="noStrike" cap="none" normalizeH="0" baseline="0" dirty="0">
                <a:ln>
                  <a:noFill/>
                </a:ln>
                <a:solidFill>
                  <a:schemeClr val="tx1"/>
                </a:solidFill>
                <a:effectLst/>
                <a:latin typeface="Arial" panose="020B0604020202020204" pitchFamily="34" charset="0"/>
              </a:rPr>
              <a:t>Usamos el término "</a:t>
            </a:r>
            <a:r>
              <a:rPr kumimoji="0" lang="es-CO" altLang="es-CO" sz="2000" b="0" i="0" u="none" strike="noStrike" cap="none" normalizeH="0" baseline="0" dirty="0" err="1">
                <a:ln>
                  <a:noFill/>
                </a:ln>
                <a:solidFill>
                  <a:schemeClr val="tx1"/>
                </a:solidFill>
                <a:effectLst/>
                <a:latin typeface="Arial" panose="020B0604020202020204" pitchFamily="34" charset="0"/>
              </a:rPr>
              <a:t>Broker</a:t>
            </a:r>
            <a:r>
              <a:rPr kumimoji="0" lang="es-CO" altLang="es-CO" sz="2000" b="0" i="0" u="none" strike="noStrike" cap="none" normalizeH="0" baseline="0" dirty="0">
                <a:ln>
                  <a:noFill/>
                </a:ln>
                <a:solidFill>
                  <a:schemeClr val="tx1"/>
                </a:solidFill>
                <a:effectLst/>
                <a:latin typeface="Arial" panose="020B0604020202020204" pitchFamily="34" charset="0"/>
              </a:rPr>
              <a:t>" en lugar de simplemente "Cola" porque es una abstracción necesaria.</a:t>
            </a:r>
          </a:p>
          <a:p>
            <a:pPr eaLnBrk="0" fontAlgn="base" hangingPunct="0">
              <a:lnSpc>
                <a:spcPct val="100000"/>
              </a:lnSpc>
              <a:spcBef>
                <a:spcPct val="0"/>
              </a:spcBef>
              <a:spcAft>
                <a:spcPct val="0"/>
              </a:spcAft>
            </a:pPr>
            <a:r>
              <a:rPr kumimoji="0" lang="es-CO" altLang="es-CO" sz="2000" b="0" i="0" u="none" strike="noStrike" cap="none" normalizeH="0" baseline="0" dirty="0">
                <a:ln>
                  <a:noFill/>
                </a:ln>
                <a:solidFill>
                  <a:schemeClr val="tx1"/>
                </a:solidFill>
                <a:effectLst/>
                <a:latin typeface="Arial" panose="020B0604020202020204" pitchFamily="34" charset="0"/>
              </a:rPr>
              <a:t>Un solo </a:t>
            </a:r>
            <a:r>
              <a:rPr kumimoji="0" lang="es-CO" altLang="es-CO" sz="2000" b="0" i="0" u="none" strike="noStrike" cap="none" normalizeH="0" baseline="0" dirty="0" err="1">
                <a:ln>
                  <a:noFill/>
                </a:ln>
                <a:solidFill>
                  <a:schemeClr val="tx1"/>
                </a:solidFill>
                <a:effectLst/>
                <a:latin typeface="Arial" panose="020B0604020202020204" pitchFamily="34" charset="0"/>
              </a:rPr>
              <a:t>Broker</a:t>
            </a:r>
            <a:r>
              <a:rPr kumimoji="0" lang="es-CO" altLang="es-CO" sz="2000" b="0" i="0" u="none" strike="noStrike" cap="none" normalizeH="0" baseline="0" dirty="0">
                <a:ln>
                  <a:noFill/>
                </a:ln>
                <a:solidFill>
                  <a:schemeClr val="tx1"/>
                </a:solidFill>
                <a:effectLst/>
                <a:latin typeface="Arial" panose="020B0604020202020204" pitchFamily="34" charset="0"/>
              </a:rPr>
              <a:t> puede gestionar múltiples colas internamente, abstrayendo la complejidad.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9" name="Marcador de contenido 4" descr="Diagrama&#10;&#10;El contenido generado por IA puede ser incorrecto.">
            <a:extLst>
              <a:ext uri="{FF2B5EF4-FFF2-40B4-BE49-F238E27FC236}">
                <a16:creationId xmlns:a16="http://schemas.microsoft.com/office/drawing/2014/main" id="{188FAB51-E44A-B2A1-81F5-7693C87B2E84}"/>
              </a:ext>
            </a:extLst>
          </p:cNvPr>
          <p:cNvPicPr>
            <a:picLocks noChangeAspect="1"/>
          </p:cNvPicPr>
          <p:nvPr/>
        </p:nvPicPr>
        <p:blipFill>
          <a:blip r:embed="rId2"/>
          <a:stretch>
            <a:fillRect/>
          </a:stretch>
        </p:blipFill>
        <p:spPr>
          <a:xfrm>
            <a:off x="2808423" y="4183034"/>
            <a:ext cx="7154273" cy="2476846"/>
          </a:xfrm>
          <a:prstGeom prst="rect">
            <a:avLst/>
          </a:prstGeom>
        </p:spPr>
      </p:pic>
    </p:spTree>
    <p:extLst>
      <p:ext uri="{BB962C8B-B14F-4D97-AF65-F5344CB8AC3E}">
        <p14:creationId xmlns:p14="http://schemas.microsoft.com/office/powerpoint/2010/main" val="3252313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9D40B0-71ED-9A24-B976-C182FB9B2F70}"/>
              </a:ext>
            </a:extLst>
          </p:cNvPr>
          <p:cNvSpPr>
            <a:spLocks noGrp="1"/>
          </p:cNvSpPr>
          <p:nvPr>
            <p:ph type="title"/>
          </p:nvPr>
        </p:nvSpPr>
        <p:spPr/>
        <p:txBody>
          <a:bodyPr/>
          <a:lstStyle/>
          <a:p>
            <a:r>
              <a:rPr lang="es-ES" b="1" dirty="0"/>
              <a:t>El Flujo de Datos en la Arquitectura</a:t>
            </a:r>
            <a:endParaRPr lang="es-CO" dirty="0"/>
          </a:p>
        </p:txBody>
      </p:sp>
      <p:sp>
        <p:nvSpPr>
          <p:cNvPr id="3" name="Marcador de contenido 2">
            <a:extLst>
              <a:ext uri="{FF2B5EF4-FFF2-40B4-BE49-F238E27FC236}">
                <a16:creationId xmlns:a16="http://schemas.microsoft.com/office/drawing/2014/main" id="{8647B257-E2C2-BEA2-A9D1-A6203830AF25}"/>
              </a:ext>
            </a:extLst>
          </p:cNvPr>
          <p:cNvSpPr>
            <a:spLocks noGrp="1"/>
          </p:cNvSpPr>
          <p:nvPr>
            <p:ph idx="1"/>
          </p:nvPr>
        </p:nvSpPr>
        <p:spPr/>
        <p:txBody>
          <a:bodyPr>
            <a:normAutofit/>
          </a:bodyPr>
          <a:lstStyle/>
          <a:p>
            <a:r>
              <a:rPr lang="es-ES" b="1" dirty="0"/>
              <a:t>Paso a Paso:</a:t>
            </a:r>
            <a:endParaRPr lang="es-ES" dirty="0"/>
          </a:p>
          <a:p>
            <a:pPr lvl="1"/>
            <a:r>
              <a:rPr lang="es-ES" dirty="0"/>
              <a:t>El </a:t>
            </a:r>
            <a:r>
              <a:rPr lang="es-ES" b="1" dirty="0"/>
              <a:t>Productor</a:t>
            </a:r>
            <a:r>
              <a:rPr lang="es-ES" dirty="0"/>
              <a:t> envía un mensaje al </a:t>
            </a:r>
            <a:r>
              <a:rPr lang="es-ES" dirty="0" err="1"/>
              <a:t>Broker</a:t>
            </a:r>
            <a:r>
              <a:rPr lang="es-ES" dirty="0"/>
              <a:t>.</a:t>
            </a:r>
          </a:p>
          <a:p>
            <a:pPr lvl="1"/>
            <a:r>
              <a:rPr lang="es-ES" dirty="0"/>
              <a:t>El </a:t>
            </a:r>
            <a:r>
              <a:rPr lang="es-ES" b="1" dirty="0" err="1"/>
              <a:t>Broker</a:t>
            </a:r>
            <a:r>
              <a:rPr lang="es-ES" dirty="0"/>
              <a:t> coloca el mensaje dentro de una cola específica.</a:t>
            </a:r>
          </a:p>
          <a:p>
            <a:pPr lvl="1"/>
            <a:r>
              <a:rPr lang="es-ES" dirty="0"/>
              <a:t>El </a:t>
            </a:r>
            <a:r>
              <a:rPr lang="es-ES" b="1" dirty="0"/>
              <a:t>Consumidor</a:t>
            </a:r>
            <a:r>
              <a:rPr lang="es-ES" dirty="0"/>
              <a:t> lee el mensaje desde el </a:t>
            </a:r>
            <a:r>
              <a:rPr lang="es-ES" dirty="0" err="1"/>
              <a:t>Broker</a:t>
            </a:r>
            <a:r>
              <a:rPr lang="es-ES" dirty="0"/>
              <a:t>.</a:t>
            </a:r>
          </a:p>
          <a:p>
            <a:r>
              <a:rPr lang="es-ES" b="1" dirty="0"/>
              <a:t>Integración con Nuestro Sistema:</a:t>
            </a:r>
            <a:endParaRPr lang="es-ES" dirty="0"/>
          </a:p>
          <a:p>
            <a:pPr lvl="1"/>
            <a:r>
              <a:rPr lang="es-ES" dirty="0"/>
              <a:t>Al superponer esto en nuestra arquitectura de </a:t>
            </a:r>
            <a:r>
              <a:rPr lang="es-ES" dirty="0" err="1"/>
              <a:t>streaming</a:t>
            </a:r>
            <a:r>
              <a:rPr lang="es-ES" dirty="0"/>
              <a:t>, vemos cómo interactúan las capas.</a:t>
            </a:r>
          </a:p>
          <a:p>
            <a:pPr lvl="1"/>
            <a:r>
              <a:rPr lang="es-ES" dirty="0"/>
              <a:t>Aunque parece simple ("Producer =&gt; </a:t>
            </a:r>
            <a:r>
              <a:rPr lang="es-ES" dirty="0" err="1"/>
              <a:t>Broker</a:t>
            </a:r>
            <a:r>
              <a:rPr lang="es-ES" dirty="0"/>
              <a:t> =&gt; </a:t>
            </a:r>
            <a:r>
              <a:rPr lang="es-ES" dirty="0" err="1"/>
              <a:t>Consumer</a:t>
            </a:r>
            <a:r>
              <a:rPr lang="es-ES" dirty="0"/>
              <a:t>"), la complejidad real (y el éxito del sistema) reside en los detalles de estas interacciones.</a:t>
            </a:r>
          </a:p>
          <a:p>
            <a:endParaRPr lang="es-CO" dirty="0"/>
          </a:p>
        </p:txBody>
      </p:sp>
    </p:spTree>
    <p:extLst>
      <p:ext uri="{BB962C8B-B14F-4D97-AF65-F5344CB8AC3E}">
        <p14:creationId xmlns:p14="http://schemas.microsoft.com/office/powerpoint/2010/main" val="4277033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D37BB0-2619-C3AB-2434-959C71F8C5FB}"/>
              </a:ext>
            </a:extLst>
          </p:cNvPr>
          <p:cNvSpPr>
            <a:spLocks noGrp="1"/>
          </p:cNvSpPr>
          <p:nvPr>
            <p:ph type="title"/>
          </p:nvPr>
        </p:nvSpPr>
        <p:spPr/>
        <p:txBody>
          <a:bodyPr>
            <a:normAutofit fontScale="90000"/>
          </a:bodyPr>
          <a:lstStyle/>
          <a:p>
            <a:r>
              <a:rPr lang="es-ES" b="1" dirty="0"/>
              <a:t>Conceptos Básicos II - Ventanas (</a:t>
            </a:r>
            <a:r>
              <a:rPr lang="es-ES" b="1" dirty="0" err="1"/>
              <a:t>Windowing</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A6E59377-2FD8-D3F0-B4F1-998D4147A20E}"/>
              </a:ext>
            </a:extLst>
          </p:cNvPr>
          <p:cNvSpPr>
            <a:spLocks noGrp="1"/>
          </p:cNvSpPr>
          <p:nvPr>
            <p:ph idx="1"/>
          </p:nvPr>
        </p:nvSpPr>
        <p:spPr>
          <a:xfrm>
            <a:off x="686851" y="1491396"/>
            <a:ext cx="11162512" cy="2563495"/>
          </a:xfrm>
        </p:spPr>
        <p:txBody>
          <a:bodyPr>
            <a:normAutofit fontScale="62500" lnSpcReduction="20000"/>
          </a:bodyPr>
          <a:lstStyle/>
          <a:p>
            <a:r>
              <a:rPr lang="es-ES" dirty="0"/>
              <a:t>Como el flujo de datos nunca termina, no podemos "calcular el promedio total". Necesitamos cortar el flujo en pedazos manejables llamados </a:t>
            </a:r>
            <a:r>
              <a:rPr lang="es-ES" b="1" dirty="0"/>
              <a:t>Ventanas</a:t>
            </a:r>
            <a:r>
              <a:rPr lang="es-ES" dirty="0"/>
              <a:t>:</a:t>
            </a:r>
          </a:p>
          <a:p>
            <a:r>
              <a:rPr lang="es-ES" b="1" dirty="0" err="1"/>
              <a:t>Tumbling</a:t>
            </a:r>
            <a:r>
              <a:rPr lang="es-ES" b="1" dirty="0"/>
              <a:t> Windows (Ventanas Fijas/Tumultuosas):</a:t>
            </a:r>
            <a:endParaRPr lang="es-ES" dirty="0"/>
          </a:p>
          <a:p>
            <a:pPr lvl="1"/>
            <a:r>
              <a:rPr lang="es-ES" dirty="0"/>
              <a:t>Bloques de tiempo fijos que no se superponen (ej. "Cada 5 minutos exactos").</a:t>
            </a:r>
          </a:p>
          <a:p>
            <a:r>
              <a:rPr lang="es-ES" b="1" dirty="0" err="1"/>
              <a:t>Sliding</a:t>
            </a:r>
            <a:r>
              <a:rPr lang="es-ES" b="1" dirty="0"/>
              <a:t> Windows (Ventanas Deslizantes):</a:t>
            </a:r>
            <a:endParaRPr lang="es-ES" dirty="0"/>
          </a:p>
          <a:p>
            <a:pPr lvl="1"/>
            <a:r>
              <a:rPr lang="es-ES" dirty="0"/>
              <a:t>Bloques que se mueven continuamente y se superponen (ej. "El promedio de los últimos 10 minutos, actualizado cada minuto").</a:t>
            </a:r>
          </a:p>
          <a:p>
            <a:r>
              <a:rPr lang="es-ES" b="1" dirty="0" err="1"/>
              <a:t>Session</a:t>
            </a:r>
            <a:r>
              <a:rPr lang="es-ES" b="1" dirty="0"/>
              <a:t> Windows (Ventanas de Sesión):</a:t>
            </a:r>
            <a:endParaRPr lang="es-ES" dirty="0"/>
          </a:p>
          <a:p>
            <a:pPr lvl="1"/>
            <a:r>
              <a:rPr lang="es-ES" dirty="0"/>
              <a:t>Basadas en la actividad del usuario (ej. "Mientras el usuario siga haciendo clics, mantén la ventana abierta; ciérrala si para por 5 min").</a:t>
            </a:r>
          </a:p>
          <a:p>
            <a:endParaRPr lang="es-CO" dirty="0"/>
          </a:p>
        </p:txBody>
      </p:sp>
      <p:pic>
        <p:nvPicPr>
          <p:cNvPr id="5" name="Imagen 4" descr="Gráfico, Gráfico de cajas y bigotes&#10;&#10;El contenido generado por IA puede ser incorrecto.">
            <a:extLst>
              <a:ext uri="{FF2B5EF4-FFF2-40B4-BE49-F238E27FC236}">
                <a16:creationId xmlns:a16="http://schemas.microsoft.com/office/drawing/2014/main" id="{1E0DF3AE-D32B-50E1-42AC-87B484EF952A}"/>
              </a:ext>
            </a:extLst>
          </p:cNvPr>
          <p:cNvPicPr>
            <a:picLocks noChangeAspect="1"/>
          </p:cNvPicPr>
          <p:nvPr/>
        </p:nvPicPr>
        <p:blipFill>
          <a:blip r:embed="rId3"/>
          <a:stretch>
            <a:fillRect/>
          </a:stretch>
        </p:blipFill>
        <p:spPr>
          <a:xfrm>
            <a:off x="3153869" y="4054196"/>
            <a:ext cx="6164893" cy="2563495"/>
          </a:xfrm>
          <a:prstGeom prst="rect">
            <a:avLst/>
          </a:prstGeom>
        </p:spPr>
      </p:pic>
    </p:spTree>
    <p:extLst>
      <p:ext uri="{BB962C8B-B14F-4D97-AF65-F5344CB8AC3E}">
        <p14:creationId xmlns:p14="http://schemas.microsoft.com/office/powerpoint/2010/main" val="35823178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contenido 10" descr="Diagrama&#10;&#10;El contenido generado por IA puede ser incorrecto.">
            <a:extLst>
              <a:ext uri="{FF2B5EF4-FFF2-40B4-BE49-F238E27FC236}">
                <a16:creationId xmlns:a16="http://schemas.microsoft.com/office/drawing/2014/main" id="{C0EF8CE2-B52E-6DE9-70D7-C90A44C6772C}"/>
              </a:ext>
            </a:extLst>
          </p:cNvPr>
          <p:cNvPicPr>
            <a:picLocks noGrp="1" noChangeAspect="1"/>
          </p:cNvPicPr>
          <p:nvPr>
            <p:ph idx="1"/>
          </p:nvPr>
        </p:nvPicPr>
        <p:blipFill>
          <a:blip r:embed="rId2"/>
          <a:stretch>
            <a:fillRect/>
          </a:stretch>
        </p:blipFill>
        <p:spPr>
          <a:xfrm>
            <a:off x="2392680" y="43556"/>
            <a:ext cx="7924800" cy="6770888"/>
          </a:xfrm>
          <a:prstGeom prst="rect">
            <a:avLst/>
          </a:prstGeom>
        </p:spPr>
      </p:pic>
    </p:spTree>
    <p:extLst>
      <p:ext uri="{BB962C8B-B14F-4D97-AF65-F5344CB8AC3E}">
        <p14:creationId xmlns:p14="http://schemas.microsoft.com/office/powerpoint/2010/main" val="42920198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A0FD26-8126-0328-7A9A-DE140ADC9A52}"/>
              </a:ext>
            </a:extLst>
          </p:cNvPr>
          <p:cNvSpPr>
            <a:spLocks noGrp="1"/>
          </p:cNvSpPr>
          <p:nvPr>
            <p:ph type="title"/>
          </p:nvPr>
        </p:nvSpPr>
        <p:spPr>
          <a:xfrm>
            <a:off x="838200" y="434493"/>
            <a:ext cx="10515600" cy="1325563"/>
          </a:xfrm>
        </p:spPr>
        <p:txBody>
          <a:bodyPr>
            <a:normAutofit fontScale="90000"/>
          </a:bodyPr>
          <a:lstStyle/>
          <a:p>
            <a:r>
              <a:rPr lang="es-ES" b="1" dirty="0"/>
              <a:t>El Problema de la "Contrapresión" (</a:t>
            </a:r>
            <a:r>
              <a:rPr lang="es-ES" b="1" dirty="0" err="1"/>
              <a:t>Backpressure</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D23846F8-B0EC-16D6-107E-6B5FC2D2A6E9}"/>
              </a:ext>
            </a:extLst>
          </p:cNvPr>
          <p:cNvSpPr>
            <a:spLocks noGrp="1"/>
          </p:cNvSpPr>
          <p:nvPr>
            <p:ph idx="1"/>
          </p:nvPr>
        </p:nvSpPr>
        <p:spPr/>
        <p:txBody>
          <a:bodyPr>
            <a:normAutofit/>
          </a:bodyPr>
          <a:lstStyle/>
          <a:p>
            <a:r>
              <a:rPr lang="es-ES" b="1" dirty="0"/>
              <a:t>El Escenario:</a:t>
            </a:r>
            <a:r>
              <a:rPr lang="es-ES" dirty="0"/>
              <a:t> El nivel de análisis (consumidor) suele ser más lento que el de recolección (productor) porque realiza tareas más complejas.</a:t>
            </a:r>
          </a:p>
          <a:p>
            <a:r>
              <a:rPr lang="es-ES" b="1" dirty="0"/>
              <a:t>La Analogía de la Manguera:</a:t>
            </a:r>
            <a:endParaRPr lang="es-ES" dirty="0"/>
          </a:p>
          <a:p>
            <a:pPr lvl="1"/>
            <a:r>
              <a:rPr lang="es-ES" dirty="0"/>
              <a:t>Imagina una manguera con el grifo abierto y el extremo tapado; la presión aumenta hasta que revienta.</a:t>
            </a:r>
          </a:p>
          <a:p>
            <a:r>
              <a:rPr lang="es-ES" b="1" dirty="0"/>
              <a:t>El Resultado Fatal (Paso C):</a:t>
            </a:r>
            <a:endParaRPr lang="es-ES" dirty="0"/>
          </a:p>
          <a:p>
            <a:pPr lvl="1"/>
            <a:r>
              <a:rPr lang="es-ES" dirty="0"/>
              <a:t>El sistema colapsa bajo la presión.</a:t>
            </a:r>
          </a:p>
          <a:p>
            <a:pPr lvl="1"/>
            <a:r>
              <a:rPr lang="es-ES" b="1" dirty="0"/>
              <a:t>Pérdida de Datos:</a:t>
            </a:r>
            <a:r>
              <a:rPr lang="es-ES" dirty="0"/>
              <a:t> Los datos se caen "al suelo" y desaparecen para siempre, lo cual puede ser catastrófico para el negocio.</a:t>
            </a:r>
          </a:p>
          <a:p>
            <a:endParaRPr lang="es-CO" dirty="0"/>
          </a:p>
        </p:txBody>
      </p:sp>
    </p:spTree>
    <p:extLst>
      <p:ext uri="{BB962C8B-B14F-4D97-AF65-F5344CB8AC3E}">
        <p14:creationId xmlns:p14="http://schemas.microsoft.com/office/powerpoint/2010/main" val="33199153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B0CD6AAB-0AFE-A449-B9BE-0EA7A181DA7C}"/>
              </a:ext>
            </a:extLst>
          </p:cNvPr>
          <p:cNvPicPr>
            <a:picLocks noGrp="1" noChangeAspect="1"/>
          </p:cNvPicPr>
          <p:nvPr>
            <p:ph idx="1"/>
          </p:nvPr>
        </p:nvPicPr>
        <p:blipFill>
          <a:blip r:embed="rId2"/>
          <a:stretch>
            <a:fillRect/>
          </a:stretch>
        </p:blipFill>
        <p:spPr>
          <a:xfrm>
            <a:off x="2381955" y="643466"/>
            <a:ext cx="7428089" cy="5571067"/>
          </a:xfrm>
          <a:prstGeom prst="rect">
            <a:avLst/>
          </a:prstGeom>
        </p:spPr>
      </p:pic>
    </p:spTree>
    <p:extLst>
      <p:ext uri="{BB962C8B-B14F-4D97-AF65-F5344CB8AC3E}">
        <p14:creationId xmlns:p14="http://schemas.microsoft.com/office/powerpoint/2010/main" val="29253338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571951-EBE3-3396-4304-037628740087}"/>
              </a:ext>
            </a:extLst>
          </p:cNvPr>
          <p:cNvSpPr>
            <a:spLocks noGrp="1"/>
          </p:cNvSpPr>
          <p:nvPr>
            <p:ph type="title"/>
          </p:nvPr>
        </p:nvSpPr>
        <p:spPr/>
        <p:txBody>
          <a:bodyPr/>
          <a:lstStyle/>
          <a:p>
            <a:r>
              <a:rPr lang="es-ES" b="1" dirty="0"/>
              <a:t>El Mito del "Consumidor Lento"</a:t>
            </a:r>
            <a:br>
              <a:rPr lang="es-ES" b="1" dirty="0"/>
            </a:br>
            <a:endParaRPr lang="es-CO" dirty="0"/>
          </a:p>
        </p:txBody>
      </p:sp>
      <p:sp>
        <p:nvSpPr>
          <p:cNvPr id="3" name="Marcador de contenido 2">
            <a:extLst>
              <a:ext uri="{FF2B5EF4-FFF2-40B4-BE49-F238E27FC236}">
                <a16:creationId xmlns:a16="http://schemas.microsoft.com/office/drawing/2014/main" id="{30006270-4A57-8458-40E7-6ACCF97897CD}"/>
              </a:ext>
            </a:extLst>
          </p:cNvPr>
          <p:cNvSpPr>
            <a:spLocks noGrp="1"/>
          </p:cNvSpPr>
          <p:nvPr>
            <p:ph idx="1"/>
          </p:nvPr>
        </p:nvSpPr>
        <p:spPr/>
        <p:txBody>
          <a:bodyPr/>
          <a:lstStyle/>
          <a:p>
            <a:r>
              <a:rPr lang="es-ES" b="1" dirty="0"/>
              <a:t>La Reacción Equivocada:</a:t>
            </a:r>
            <a:r>
              <a:rPr lang="es-ES" dirty="0"/>
              <a:t> Pensar que la solución es simplemente "hacer que los consumidores sean más rápidos".</a:t>
            </a:r>
          </a:p>
          <a:p>
            <a:r>
              <a:rPr lang="es-ES" b="1" dirty="0"/>
              <a:t>La Realidad Operativa:</a:t>
            </a:r>
            <a:endParaRPr lang="es-ES" dirty="0"/>
          </a:p>
          <a:p>
            <a:pPr lvl="1"/>
            <a:r>
              <a:rPr lang="es-ES" dirty="0"/>
              <a:t>Es perfectamente aceptable y normal que los consumidores sean lentos o se desconecten.</a:t>
            </a:r>
          </a:p>
          <a:p>
            <a:r>
              <a:rPr lang="es-ES" b="1" dirty="0"/>
              <a:t>Caso de Uso Real:</a:t>
            </a:r>
            <a:endParaRPr lang="es-ES" dirty="0"/>
          </a:p>
          <a:p>
            <a:pPr lvl="1"/>
            <a:r>
              <a:rPr lang="es-ES" b="1" dirty="0"/>
              <a:t>Procesamiento por Lotes (</a:t>
            </a:r>
            <a:r>
              <a:rPr lang="es-ES" b="1" dirty="0" err="1"/>
              <a:t>Batch</a:t>
            </a:r>
            <a:r>
              <a:rPr lang="es-ES" b="1" dirty="0"/>
              <a:t>):</a:t>
            </a:r>
            <a:r>
              <a:rPr lang="es-ES" dirty="0"/>
              <a:t> Un sistema que solo despierta una vez cada hora para procesar todo lo acumulado. No es un error, es un diseño válido.</a:t>
            </a:r>
          </a:p>
          <a:p>
            <a:endParaRPr lang="es-CO" dirty="0"/>
          </a:p>
        </p:txBody>
      </p:sp>
    </p:spTree>
    <p:extLst>
      <p:ext uri="{BB962C8B-B14F-4D97-AF65-F5344CB8AC3E}">
        <p14:creationId xmlns:p14="http://schemas.microsoft.com/office/powerpoint/2010/main" val="35561895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E17C26-55F1-A9AE-EE3C-AEF0DFF753CE}"/>
              </a:ext>
            </a:extLst>
          </p:cNvPr>
          <p:cNvSpPr>
            <a:spLocks noGrp="1"/>
          </p:cNvSpPr>
          <p:nvPr>
            <p:ph type="title"/>
          </p:nvPr>
        </p:nvSpPr>
        <p:spPr/>
        <p:txBody>
          <a:bodyPr/>
          <a:lstStyle/>
          <a:p>
            <a:r>
              <a:rPr lang="es-ES" b="1" dirty="0"/>
              <a:t>La Solución: Mensajería Durable</a:t>
            </a:r>
            <a:br>
              <a:rPr lang="es-ES" b="1" dirty="0"/>
            </a:br>
            <a:endParaRPr lang="es-CO" dirty="0"/>
          </a:p>
        </p:txBody>
      </p:sp>
      <p:sp>
        <p:nvSpPr>
          <p:cNvPr id="3" name="Marcador de contenido 2">
            <a:extLst>
              <a:ext uri="{FF2B5EF4-FFF2-40B4-BE49-F238E27FC236}">
                <a16:creationId xmlns:a16="http://schemas.microsoft.com/office/drawing/2014/main" id="{C9678B0A-A11C-7788-1937-68340B1136D3}"/>
              </a:ext>
            </a:extLst>
          </p:cNvPr>
          <p:cNvSpPr>
            <a:spLocks noGrp="1"/>
          </p:cNvSpPr>
          <p:nvPr>
            <p:ph idx="1"/>
          </p:nvPr>
        </p:nvSpPr>
        <p:spPr/>
        <p:txBody>
          <a:bodyPr>
            <a:normAutofit/>
          </a:bodyPr>
          <a:lstStyle/>
          <a:p>
            <a:r>
              <a:rPr lang="es-ES" b="1" dirty="0"/>
              <a:t>El Rol de la Cola (</a:t>
            </a:r>
            <a:r>
              <a:rPr lang="es-ES" b="1" dirty="0" err="1"/>
              <a:t>Message</a:t>
            </a:r>
            <a:r>
              <a:rPr lang="es-ES" b="1" dirty="0"/>
              <a:t> </a:t>
            </a:r>
            <a:r>
              <a:rPr lang="es-ES" b="1" dirty="0" err="1"/>
              <a:t>Queue</a:t>
            </a:r>
            <a:r>
              <a:rPr lang="es-ES" b="1" dirty="0"/>
              <a:t>):</a:t>
            </a:r>
            <a:endParaRPr lang="es-ES" dirty="0"/>
          </a:p>
          <a:p>
            <a:pPr lvl="1"/>
            <a:r>
              <a:rPr lang="es-ES" dirty="0"/>
              <a:t>Actúa como un amortiguador entre el productor rápido y el consumidor lento.</a:t>
            </a:r>
          </a:p>
          <a:p>
            <a:r>
              <a:rPr lang="es-ES" b="1" dirty="0"/>
              <a:t>Control de Flujo:</a:t>
            </a:r>
            <a:endParaRPr lang="es-ES" dirty="0"/>
          </a:p>
          <a:p>
            <a:pPr lvl="1"/>
            <a:r>
              <a:rPr lang="es-ES" dirty="0"/>
              <a:t>Sin una cola, el desarrollador tendría que frenar manualmente al productor, lo cual es complejo y riesgoso.</a:t>
            </a:r>
          </a:p>
          <a:p>
            <a:r>
              <a:rPr lang="es-ES" b="1" dirty="0"/>
              <a:t>Mensajería Durable:</a:t>
            </a:r>
            <a:endParaRPr lang="es-ES" dirty="0"/>
          </a:p>
          <a:p>
            <a:pPr lvl="1"/>
            <a:r>
              <a:rPr lang="es-ES" dirty="0"/>
              <a:t>Permite que los consumidores lean a su propio ritmo o estén </a:t>
            </a:r>
            <a:r>
              <a:rPr lang="es-ES" i="1" dirty="0"/>
              <a:t>offline</a:t>
            </a:r>
            <a:r>
              <a:rPr lang="es-ES" dirty="0"/>
              <a:t> sin que se pierda ni un solo mensaje. La cola guarda los datos hasta que el consumidor esté listo.</a:t>
            </a:r>
          </a:p>
          <a:p>
            <a:endParaRPr lang="es-CO" dirty="0"/>
          </a:p>
        </p:txBody>
      </p:sp>
    </p:spTree>
    <p:extLst>
      <p:ext uri="{BB962C8B-B14F-4D97-AF65-F5344CB8AC3E}">
        <p14:creationId xmlns:p14="http://schemas.microsoft.com/office/powerpoint/2010/main" val="9817979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DB0F01-BFAE-C06C-67CE-AF8CB5ADC4CC}"/>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B14EF1AF-4324-7A92-BF11-417571A8188D}"/>
              </a:ext>
            </a:extLst>
          </p:cNvPr>
          <p:cNvSpPr>
            <a:spLocks noGrp="1"/>
          </p:cNvSpPr>
          <p:nvPr>
            <p:ph idx="1"/>
          </p:nvPr>
        </p:nvSpPr>
        <p:spPr>
          <a:xfrm>
            <a:off x="838200" y="3269746"/>
            <a:ext cx="10515600" cy="1325563"/>
          </a:xfrm>
        </p:spPr>
        <p:txBody>
          <a:bodyPr>
            <a:normAutofit/>
          </a:bodyPr>
          <a:lstStyle/>
          <a:p>
            <a:pPr marL="0" indent="0" algn="ctr">
              <a:buNone/>
            </a:pPr>
            <a:r>
              <a:rPr lang="es-ES" sz="3200" b="1" dirty="0"/>
              <a:t>Semánticas de Entrega de Mensajes, los riesgos y cómo implementarlas.</a:t>
            </a:r>
            <a:endParaRPr lang="es-CO" sz="3200" b="1" dirty="0"/>
          </a:p>
        </p:txBody>
      </p:sp>
    </p:spTree>
    <p:extLst>
      <p:ext uri="{BB962C8B-B14F-4D97-AF65-F5344CB8AC3E}">
        <p14:creationId xmlns:p14="http://schemas.microsoft.com/office/powerpoint/2010/main" val="6420126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88F54-84AF-ECAA-C889-2026832CB2FC}"/>
              </a:ext>
            </a:extLst>
          </p:cNvPr>
          <p:cNvSpPr>
            <a:spLocks noGrp="1"/>
          </p:cNvSpPr>
          <p:nvPr>
            <p:ph type="title"/>
          </p:nvPr>
        </p:nvSpPr>
        <p:spPr/>
        <p:txBody>
          <a:bodyPr/>
          <a:lstStyle/>
          <a:p>
            <a:r>
              <a:rPr lang="es-ES" b="1" dirty="0"/>
              <a:t>Garantías de Entrega (Semánticas)</a:t>
            </a:r>
            <a:br>
              <a:rPr lang="es-ES" b="1" dirty="0"/>
            </a:br>
            <a:endParaRPr lang="es-CO" dirty="0"/>
          </a:p>
        </p:txBody>
      </p:sp>
      <p:sp>
        <p:nvSpPr>
          <p:cNvPr id="3" name="Marcador de contenido 2">
            <a:extLst>
              <a:ext uri="{FF2B5EF4-FFF2-40B4-BE49-F238E27FC236}">
                <a16:creationId xmlns:a16="http://schemas.microsoft.com/office/drawing/2014/main" id="{460450DE-A028-A25B-A09A-C6147918AA3E}"/>
              </a:ext>
            </a:extLst>
          </p:cNvPr>
          <p:cNvSpPr>
            <a:spLocks noGrp="1"/>
          </p:cNvSpPr>
          <p:nvPr>
            <p:ph idx="1"/>
          </p:nvPr>
        </p:nvSpPr>
        <p:spPr/>
        <p:txBody>
          <a:bodyPr>
            <a:normAutofit lnSpcReduction="10000"/>
          </a:bodyPr>
          <a:lstStyle/>
          <a:p>
            <a:r>
              <a:rPr lang="es-ES" b="1" dirty="0"/>
              <a:t>Definición:</a:t>
            </a:r>
            <a:r>
              <a:rPr lang="es-ES" dirty="0"/>
              <a:t> Son las garantías que ofrece el sistema de mensajería sobre la fiabilidad en la entrega de datos.</a:t>
            </a:r>
          </a:p>
          <a:p>
            <a:r>
              <a:rPr lang="es-ES" b="1" dirty="0"/>
              <a:t>Los 3 Tipos Comunes:</a:t>
            </a:r>
            <a:endParaRPr lang="es-ES" dirty="0"/>
          </a:p>
          <a:p>
            <a:pPr lvl="1"/>
            <a:r>
              <a:rPr lang="es-ES" b="1" dirty="0"/>
              <a:t>At </a:t>
            </a:r>
            <a:r>
              <a:rPr lang="es-ES" b="1" dirty="0" err="1"/>
              <a:t>most</a:t>
            </a:r>
            <a:r>
              <a:rPr lang="es-ES" b="1" dirty="0"/>
              <a:t> once (Como mucho una vez):</a:t>
            </a:r>
            <a:r>
              <a:rPr lang="es-ES" dirty="0"/>
              <a:t> Se pueden perder mensajes, pero </a:t>
            </a:r>
            <a:r>
              <a:rPr lang="es-ES" b="1" dirty="0"/>
              <a:t>nunca</a:t>
            </a:r>
            <a:r>
              <a:rPr lang="es-ES" dirty="0"/>
              <a:t> se duplican. Es rápido pero riesgoso.</a:t>
            </a:r>
          </a:p>
          <a:p>
            <a:pPr lvl="1"/>
            <a:r>
              <a:rPr lang="es-ES" b="1" dirty="0"/>
              <a:t>At </a:t>
            </a:r>
            <a:r>
              <a:rPr lang="es-ES" b="1" dirty="0" err="1"/>
              <a:t>least</a:t>
            </a:r>
            <a:r>
              <a:rPr lang="es-ES" b="1" dirty="0"/>
              <a:t> once (Al menos una vez):</a:t>
            </a:r>
            <a:r>
              <a:rPr lang="es-ES" dirty="0"/>
              <a:t> </a:t>
            </a:r>
            <a:r>
              <a:rPr lang="es-ES" b="1" dirty="0"/>
              <a:t>Nunca</a:t>
            </a:r>
            <a:r>
              <a:rPr lang="es-ES" dirty="0"/>
              <a:t> se pierden mensajes, pero pueden entregarse duplicados al consumidor.</a:t>
            </a:r>
          </a:p>
          <a:p>
            <a:pPr lvl="1"/>
            <a:r>
              <a:rPr lang="es-ES" b="1" dirty="0" err="1"/>
              <a:t>Exactly</a:t>
            </a:r>
            <a:r>
              <a:rPr lang="es-ES" b="1" dirty="0"/>
              <a:t>-once (Exactamente una vez):</a:t>
            </a:r>
            <a:r>
              <a:rPr lang="es-ES" dirty="0"/>
              <a:t> El ideal. No se pierden mensajes y se procesan una única vez.</a:t>
            </a:r>
          </a:p>
          <a:p>
            <a:r>
              <a:rPr lang="es-ES" b="1" dirty="0"/>
              <a:t>La Realidad:</a:t>
            </a:r>
            <a:r>
              <a:rPr lang="es-ES" dirty="0"/>
              <a:t> Aunque todos queremos "</a:t>
            </a:r>
            <a:r>
              <a:rPr lang="es-ES" dirty="0" err="1"/>
              <a:t>Exactly</a:t>
            </a:r>
            <a:r>
              <a:rPr lang="es-ES" dirty="0"/>
              <a:t>-once", lograrlo implica costos de rendimiento y complejidad.</a:t>
            </a:r>
          </a:p>
          <a:p>
            <a:endParaRPr lang="es-CO" dirty="0"/>
          </a:p>
        </p:txBody>
      </p:sp>
    </p:spTree>
    <p:extLst>
      <p:ext uri="{BB962C8B-B14F-4D97-AF65-F5344CB8AC3E}">
        <p14:creationId xmlns:p14="http://schemas.microsoft.com/office/powerpoint/2010/main" val="3035106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E44245-6F2C-66C8-9B94-4927F813770D}"/>
              </a:ext>
            </a:extLst>
          </p:cNvPr>
          <p:cNvSpPr>
            <a:spLocks noGrp="1"/>
          </p:cNvSpPr>
          <p:nvPr>
            <p:ph type="title"/>
          </p:nvPr>
        </p:nvSpPr>
        <p:spPr/>
        <p:txBody>
          <a:bodyPr/>
          <a:lstStyle/>
          <a:p>
            <a:r>
              <a:rPr lang="es-ES" b="1" dirty="0"/>
              <a:t>Puntos de Fallo y </a:t>
            </a:r>
            <a:r>
              <a:rPr lang="es-ES" b="1" dirty="0" err="1"/>
              <a:t>Tradeoffs</a:t>
            </a:r>
            <a:br>
              <a:rPr lang="es-ES" b="1" dirty="0"/>
            </a:br>
            <a:endParaRPr lang="es-CO" dirty="0"/>
          </a:p>
        </p:txBody>
      </p:sp>
      <p:sp>
        <p:nvSpPr>
          <p:cNvPr id="3" name="Marcador de contenido 2">
            <a:extLst>
              <a:ext uri="{FF2B5EF4-FFF2-40B4-BE49-F238E27FC236}">
                <a16:creationId xmlns:a16="http://schemas.microsoft.com/office/drawing/2014/main" id="{2DC3F672-634A-EBB9-D737-A656D9E31B8A}"/>
              </a:ext>
            </a:extLst>
          </p:cNvPr>
          <p:cNvSpPr>
            <a:spLocks noGrp="1"/>
          </p:cNvSpPr>
          <p:nvPr>
            <p:ph idx="1"/>
          </p:nvPr>
        </p:nvSpPr>
        <p:spPr/>
        <p:txBody>
          <a:bodyPr>
            <a:normAutofit fontScale="92500" lnSpcReduction="10000"/>
          </a:bodyPr>
          <a:lstStyle/>
          <a:p>
            <a:r>
              <a:rPr lang="es-ES" b="1" dirty="0"/>
              <a:t>¿Por qué es difícil "</a:t>
            </a:r>
            <a:r>
              <a:rPr lang="es-ES" b="1" dirty="0" err="1"/>
              <a:t>Exactly</a:t>
            </a:r>
            <a:r>
              <a:rPr lang="es-ES" b="1" dirty="0"/>
              <a:t>-once"?</a:t>
            </a:r>
            <a:r>
              <a:rPr lang="es-ES" dirty="0"/>
              <a:t> Existen múltiples puntos donde el sistema puede fallar:</a:t>
            </a:r>
          </a:p>
          <a:p>
            <a:pPr lvl="1"/>
            <a:r>
              <a:rPr lang="es-ES" b="1" dirty="0"/>
              <a:t>Productor/Red:</a:t>
            </a:r>
            <a:r>
              <a:rPr lang="es-ES" dirty="0"/>
              <a:t> Puede fallar antes de enviar o al recibir la confirmación (ACK), provocando reenvíos (duplicados).</a:t>
            </a:r>
          </a:p>
          <a:p>
            <a:pPr lvl="1"/>
            <a:r>
              <a:rPr lang="es-ES" b="1" dirty="0" err="1"/>
              <a:t>Broker</a:t>
            </a:r>
            <a:r>
              <a:rPr lang="es-ES" b="1" dirty="0"/>
              <a:t>/Cola:</a:t>
            </a:r>
            <a:r>
              <a:rPr lang="es-ES" dirty="0"/>
              <a:t> Si falla antes de guardar en disco o confirmar al productor, se pierden datos o se generan duplicados.</a:t>
            </a:r>
          </a:p>
          <a:p>
            <a:pPr lvl="1"/>
            <a:r>
              <a:rPr lang="es-ES" b="1" dirty="0"/>
              <a:t>Consumidor:</a:t>
            </a:r>
            <a:r>
              <a:rPr lang="es-ES" dirty="0"/>
              <a:t> Si procesa el mensaje pero falla antes de avisar al </a:t>
            </a:r>
            <a:r>
              <a:rPr lang="es-ES" dirty="0" err="1"/>
              <a:t>broker</a:t>
            </a:r>
            <a:r>
              <a:rPr lang="es-ES" dirty="0"/>
              <a:t>, recibirá el mismo mensaje de nuevo.</a:t>
            </a:r>
          </a:p>
          <a:p>
            <a:r>
              <a:rPr lang="es-ES" b="1" dirty="0"/>
              <a:t>Decisión de Negocio:</a:t>
            </a:r>
            <a:endParaRPr lang="es-ES" dirty="0"/>
          </a:p>
          <a:p>
            <a:pPr lvl="1"/>
            <a:r>
              <a:rPr lang="es-ES" b="1" dirty="0" err="1"/>
              <a:t>Analytics</a:t>
            </a:r>
            <a:r>
              <a:rPr lang="es-ES" b="1" dirty="0"/>
              <a:t> Web:</a:t>
            </a:r>
            <a:r>
              <a:rPr lang="es-ES" dirty="0"/>
              <a:t> Perder un dato es aceptable _ Menor complejidad, mayor velocidad.</a:t>
            </a:r>
          </a:p>
          <a:p>
            <a:pPr lvl="1"/>
            <a:r>
              <a:rPr lang="es-ES" b="1" dirty="0"/>
              <a:t>Detección de Fraude:</a:t>
            </a:r>
            <a:r>
              <a:rPr lang="es-ES" dirty="0"/>
              <a:t> Perder datos es inaceptable, Mayor complejidad, menor velocidad.</a:t>
            </a:r>
          </a:p>
          <a:p>
            <a:endParaRPr lang="es-CO" dirty="0"/>
          </a:p>
        </p:txBody>
      </p:sp>
    </p:spTree>
    <p:extLst>
      <p:ext uri="{BB962C8B-B14F-4D97-AF65-F5344CB8AC3E}">
        <p14:creationId xmlns:p14="http://schemas.microsoft.com/office/powerpoint/2010/main" val="4134437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876BE0-CC75-3D0B-BB4F-D61665C96683}"/>
              </a:ext>
            </a:extLst>
          </p:cNvPr>
          <p:cNvSpPr>
            <a:spLocks noGrp="1"/>
          </p:cNvSpPr>
          <p:nvPr>
            <p:ph type="title"/>
          </p:nvPr>
        </p:nvSpPr>
        <p:spPr/>
        <p:txBody>
          <a:bodyPr>
            <a:normAutofit fontScale="90000"/>
          </a:bodyPr>
          <a:lstStyle/>
          <a:p>
            <a:r>
              <a:rPr lang="es-ES" b="1" dirty="0"/>
              <a:t>Implementando "</a:t>
            </a:r>
            <a:r>
              <a:rPr lang="es-ES" b="1" dirty="0" err="1"/>
              <a:t>Exactly</a:t>
            </a:r>
            <a:r>
              <a:rPr lang="es-ES" b="1" dirty="0"/>
              <a:t>-Once" Manualmente</a:t>
            </a:r>
            <a:br>
              <a:rPr lang="es-ES" b="1" dirty="0"/>
            </a:br>
            <a:endParaRPr lang="es-CO" dirty="0"/>
          </a:p>
        </p:txBody>
      </p:sp>
      <p:sp>
        <p:nvSpPr>
          <p:cNvPr id="3" name="Marcador de contenido 2">
            <a:extLst>
              <a:ext uri="{FF2B5EF4-FFF2-40B4-BE49-F238E27FC236}">
                <a16:creationId xmlns:a16="http://schemas.microsoft.com/office/drawing/2014/main" id="{C778FC4E-7C15-B494-4846-4342EF433543}"/>
              </a:ext>
            </a:extLst>
          </p:cNvPr>
          <p:cNvSpPr>
            <a:spLocks noGrp="1"/>
          </p:cNvSpPr>
          <p:nvPr>
            <p:ph idx="1"/>
          </p:nvPr>
        </p:nvSpPr>
        <p:spPr/>
        <p:txBody>
          <a:bodyPr>
            <a:normAutofit lnSpcReduction="10000"/>
          </a:bodyPr>
          <a:lstStyle/>
          <a:p>
            <a:r>
              <a:rPr lang="es-ES" b="1" dirty="0"/>
              <a:t>El Reto:</a:t>
            </a:r>
            <a:r>
              <a:rPr lang="es-ES" dirty="0"/>
              <a:t> Sistemas como Kafka o </a:t>
            </a:r>
            <a:r>
              <a:rPr lang="es-ES" dirty="0" err="1"/>
              <a:t>ActiveMQ</a:t>
            </a:r>
            <a:r>
              <a:rPr lang="es-ES" dirty="0"/>
              <a:t> a veces requieren configuración extra para garantizar esto.</a:t>
            </a:r>
          </a:p>
          <a:p>
            <a:r>
              <a:rPr lang="es-ES" b="1" dirty="0"/>
              <a:t>Técnica 1 (Productor): No reintentar a ciegas.</a:t>
            </a:r>
            <a:endParaRPr lang="es-ES" dirty="0"/>
          </a:p>
          <a:p>
            <a:pPr lvl="1"/>
            <a:r>
              <a:rPr lang="es-ES" dirty="0"/>
              <a:t>Rastrear mensajes enviados y verificar con el </a:t>
            </a:r>
            <a:r>
              <a:rPr lang="es-ES" dirty="0" err="1"/>
              <a:t>broker</a:t>
            </a:r>
            <a:r>
              <a:rPr lang="es-ES" dirty="0"/>
              <a:t> si llegaron antes de reenviar por falta de ACK.</a:t>
            </a:r>
          </a:p>
          <a:p>
            <a:r>
              <a:rPr lang="es-ES" b="1" dirty="0"/>
              <a:t>Técnica 2 (Consumidor): Gestión de Metadatos.</a:t>
            </a:r>
            <a:endParaRPr lang="es-ES" dirty="0"/>
          </a:p>
          <a:p>
            <a:pPr lvl="1"/>
            <a:r>
              <a:rPr lang="es-ES" dirty="0"/>
              <a:t>Guardar el ID o </a:t>
            </a:r>
            <a:r>
              <a:rPr lang="es-ES" i="1" dirty="0"/>
              <a:t>offset</a:t>
            </a:r>
            <a:r>
              <a:rPr lang="es-ES" dirty="0"/>
              <a:t> del último mensaje procesado en un almacenamiento persistente.</a:t>
            </a:r>
          </a:p>
          <a:p>
            <a:pPr lvl="1"/>
            <a:r>
              <a:rPr lang="es-ES" dirty="0"/>
              <a:t>Antes de procesar, verificar si ese ID ya existe para evitar duplicados.</a:t>
            </a:r>
          </a:p>
          <a:p>
            <a:r>
              <a:rPr lang="es-ES" b="1" dirty="0"/>
              <a:t>Bonus:</a:t>
            </a:r>
            <a:r>
              <a:rPr lang="es-ES" dirty="0"/>
              <a:t> Estas prácticas mejoran la auditoría de mensajes y la calidad de los datos.</a:t>
            </a:r>
          </a:p>
          <a:p>
            <a:endParaRPr lang="es-CO" dirty="0"/>
          </a:p>
        </p:txBody>
      </p:sp>
    </p:spTree>
    <p:extLst>
      <p:ext uri="{BB962C8B-B14F-4D97-AF65-F5344CB8AC3E}">
        <p14:creationId xmlns:p14="http://schemas.microsoft.com/office/powerpoint/2010/main" val="542879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7245F8-455A-D526-ACE4-0AEE10D036C1}"/>
              </a:ext>
            </a:extLst>
          </p:cNvPr>
          <p:cNvSpPr>
            <a:spLocks noGrp="1"/>
          </p:cNvSpPr>
          <p:nvPr>
            <p:ph type="title"/>
          </p:nvPr>
        </p:nvSpPr>
        <p:spPr/>
        <p:txBody>
          <a:bodyPr/>
          <a:lstStyle/>
          <a:p>
            <a:r>
              <a:rPr lang="es-CO" dirty="0"/>
              <a:t>Detección de Fraude - Preguntas</a:t>
            </a:r>
          </a:p>
        </p:txBody>
      </p:sp>
      <p:graphicFrame>
        <p:nvGraphicFramePr>
          <p:cNvPr id="4" name="Marcador de contenido 3">
            <a:extLst>
              <a:ext uri="{FF2B5EF4-FFF2-40B4-BE49-F238E27FC236}">
                <a16:creationId xmlns:a16="http://schemas.microsoft.com/office/drawing/2014/main" id="{FBF55D3F-0696-642F-42DC-8AAD5B32F04D}"/>
              </a:ext>
            </a:extLst>
          </p:cNvPr>
          <p:cNvGraphicFramePr>
            <a:graphicFrameLocks noGrp="1"/>
          </p:cNvGraphicFramePr>
          <p:nvPr>
            <p:ph idx="1"/>
          </p:nvPr>
        </p:nvGraphicFramePr>
        <p:xfrm>
          <a:off x="1925968" y="1825625"/>
          <a:ext cx="8340064" cy="4351338"/>
        </p:xfrm>
        <a:graphic>
          <a:graphicData uri="http://schemas.openxmlformats.org/drawingml/2006/table">
            <a:tbl>
              <a:tblPr/>
              <a:tblGrid>
                <a:gridCol w="4170032">
                  <a:extLst>
                    <a:ext uri="{9D8B030D-6E8A-4147-A177-3AD203B41FA5}">
                      <a16:colId xmlns:a16="http://schemas.microsoft.com/office/drawing/2014/main" val="3555009129"/>
                    </a:ext>
                  </a:extLst>
                </a:gridCol>
                <a:gridCol w="4170032">
                  <a:extLst>
                    <a:ext uri="{9D8B030D-6E8A-4147-A177-3AD203B41FA5}">
                      <a16:colId xmlns:a16="http://schemas.microsoft.com/office/drawing/2014/main" val="2154874935"/>
                    </a:ext>
                  </a:extLst>
                </a:gridCol>
              </a:tblGrid>
              <a:tr h="290089">
                <a:tc>
                  <a:txBody>
                    <a:bodyPr/>
                    <a:lstStyle/>
                    <a:p>
                      <a:pPr>
                        <a:buNone/>
                      </a:pPr>
                      <a:r>
                        <a:rPr lang="es-CO" sz="1400"/>
                        <a:t>Pregunta</a:t>
                      </a:r>
                    </a:p>
                  </a:txBody>
                  <a:tcPr marL="72522" marR="72522" marT="36261" marB="36261" anchor="ctr">
                    <a:lnL>
                      <a:noFill/>
                    </a:lnL>
                    <a:lnR>
                      <a:noFill/>
                    </a:lnR>
                    <a:lnT>
                      <a:noFill/>
                    </a:lnT>
                    <a:lnB>
                      <a:noFill/>
                    </a:lnB>
                    <a:noFill/>
                  </a:tcPr>
                </a:tc>
                <a:tc>
                  <a:txBody>
                    <a:bodyPr/>
                    <a:lstStyle/>
                    <a:p>
                      <a:pPr>
                        <a:buNone/>
                      </a:pPr>
                      <a:r>
                        <a:rPr lang="es-CO" sz="1400"/>
                        <a:t>Discusión / respuesta</a:t>
                      </a:r>
                    </a:p>
                  </a:txBody>
                  <a:tcPr marL="72522" marR="72522" marT="36261" marB="36261" anchor="ctr">
                    <a:lnL>
                      <a:noFill/>
                    </a:lnL>
                    <a:lnR>
                      <a:noFill/>
                    </a:lnR>
                    <a:lnT>
                      <a:noFill/>
                    </a:lnT>
                    <a:lnB>
                      <a:noFill/>
                    </a:lnB>
                    <a:noFill/>
                  </a:tcPr>
                </a:tc>
                <a:extLst>
                  <a:ext uri="{0D108BD9-81ED-4DB2-BD59-A6C34878D82A}">
                    <a16:rowId xmlns:a16="http://schemas.microsoft.com/office/drawing/2014/main" val="1970757223"/>
                  </a:ext>
                </a:extLst>
              </a:tr>
              <a:tr h="942790">
                <a:tc>
                  <a:txBody>
                    <a:bodyPr/>
                    <a:lstStyle/>
                    <a:p>
                      <a:pPr>
                        <a:buNone/>
                      </a:pPr>
                      <a:r>
                        <a:rPr lang="es-ES" sz="1400"/>
                        <a:t>¿Cuál sería el impacto para el negocio de Paul si la comunicación entre la capa de recolección (collection tier) y la capa de análisis (analysis tier) se interrumpiera por un período prolongado?</a:t>
                      </a:r>
                    </a:p>
                  </a:txBody>
                  <a:tcPr marL="72522" marR="72522" marT="36261" marB="36261" anchor="ctr">
                    <a:lnL>
                      <a:noFill/>
                    </a:lnL>
                    <a:lnR>
                      <a:noFill/>
                    </a:lnR>
                    <a:lnT>
                      <a:noFill/>
                    </a:lnT>
                    <a:lnB>
                      <a:noFill/>
                    </a:lnB>
                    <a:noFill/>
                  </a:tcPr>
                </a:tc>
                <a:tc>
                  <a:txBody>
                    <a:bodyPr/>
                    <a:lstStyle/>
                    <a:p>
                      <a:pPr>
                        <a:buNone/>
                      </a:pPr>
                      <a:r>
                        <a:rPr lang="es-ES" sz="1400"/>
                        <a:t>El impacto sería catastrófico. El negocio de Paul no podría ofrecer su servicio y esto podría afectar negativamente a los negocios de sus clientes.</a:t>
                      </a:r>
                    </a:p>
                  </a:txBody>
                  <a:tcPr marL="72522" marR="72522" marT="36261" marB="36261" anchor="ctr">
                    <a:lnL>
                      <a:noFill/>
                    </a:lnL>
                    <a:lnR>
                      <a:noFill/>
                    </a:lnR>
                    <a:lnT>
                      <a:noFill/>
                    </a:lnT>
                    <a:lnB>
                      <a:noFill/>
                    </a:lnB>
                    <a:noFill/>
                  </a:tcPr>
                </a:tc>
                <a:extLst>
                  <a:ext uri="{0D108BD9-81ED-4DB2-BD59-A6C34878D82A}">
                    <a16:rowId xmlns:a16="http://schemas.microsoft.com/office/drawing/2014/main" val="1769427230"/>
                  </a:ext>
                </a:extLst>
              </a:tr>
              <a:tr h="725223">
                <a:tc>
                  <a:txBody>
                    <a:bodyPr/>
                    <a:lstStyle/>
                    <a:p>
                      <a:pPr>
                        <a:buNone/>
                      </a:pPr>
                      <a:r>
                        <a:rPr lang="es-ES" sz="1400"/>
                        <a:t>¿Cuántos días de datos puede tolerar perder el negocio de Paul?</a:t>
                      </a:r>
                    </a:p>
                  </a:txBody>
                  <a:tcPr marL="72522" marR="72522" marT="36261" marB="36261" anchor="ctr">
                    <a:lnL>
                      <a:noFill/>
                    </a:lnL>
                    <a:lnR>
                      <a:noFill/>
                    </a:lnR>
                    <a:lnT>
                      <a:noFill/>
                    </a:lnT>
                    <a:lnB>
                      <a:noFill/>
                    </a:lnB>
                    <a:noFill/>
                  </a:tcPr>
                </a:tc>
                <a:tc>
                  <a:txBody>
                    <a:bodyPr/>
                    <a:lstStyle/>
                    <a:p>
                      <a:pPr>
                        <a:buNone/>
                      </a:pPr>
                      <a:r>
                        <a:rPr lang="es-ES" sz="1400"/>
                        <a:t>Cero. De hecho, dada la naturaleza del negocio de Paul y el tipo de datos con los que trabaja, perder datos no es una opción.</a:t>
                      </a:r>
                    </a:p>
                  </a:txBody>
                  <a:tcPr marL="72522" marR="72522" marT="36261" marB="36261" anchor="ctr">
                    <a:lnL>
                      <a:noFill/>
                    </a:lnL>
                    <a:lnR>
                      <a:noFill/>
                    </a:lnR>
                    <a:lnT>
                      <a:noFill/>
                    </a:lnT>
                    <a:lnB>
                      <a:noFill/>
                    </a:lnB>
                    <a:noFill/>
                  </a:tcPr>
                </a:tc>
                <a:extLst>
                  <a:ext uri="{0D108BD9-81ED-4DB2-BD59-A6C34878D82A}">
                    <a16:rowId xmlns:a16="http://schemas.microsoft.com/office/drawing/2014/main" val="3132583337"/>
                  </a:ext>
                </a:extLst>
              </a:tr>
              <a:tr h="942790">
                <a:tc>
                  <a:txBody>
                    <a:bodyPr/>
                    <a:lstStyle/>
                    <a:p>
                      <a:pPr>
                        <a:buNone/>
                      </a:pPr>
                      <a:r>
                        <a:rPr lang="es-ES" sz="1400"/>
                        <a:t>¿Anticiparías que Paul necesitaría almacenar datos históricos?</a:t>
                      </a:r>
                    </a:p>
                  </a:txBody>
                  <a:tcPr marL="72522" marR="72522" marT="36261" marB="36261" anchor="ctr">
                    <a:lnL>
                      <a:noFill/>
                    </a:lnL>
                    <a:lnR>
                      <a:noFill/>
                    </a:lnR>
                    <a:lnT>
                      <a:noFill/>
                    </a:lnT>
                    <a:lnB>
                      <a:noFill/>
                    </a:lnB>
                    <a:noFill/>
                  </a:tcPr>
                </a:tc>
                <a:tc>
                  <a:txBody>
                    <a:bodyPr/>
                    <a:lstStyle/>
                    <a:p>
                      <a:pPr>
                        <a:buNone/>
                      </a:pPr>
                      <a:r>
                        <a:rPr lang="es-ES" sz="1400"/>
                        <a:t>Esperaría que al menos un cliente o un directivo del negocio de Paul haya solicitado un reporte que detalle cómo se ha desempeñado el servicio a lo largo del tiempo.</a:t>
                      </a:r>
                    </a:p>
                  </a:txBody>
                  <a:tcPr marL="72522" marR="72522" marT="36261" marB="36261" anchor="ctr">
                    <a:lnL>
                      <a:noFill/>
                    </a:lnL>
                    <a:lnR>
                      <a:noFill/>
                    </a:lnR>
                    <a:lnT>
                      <a:noFill/>
                    </a:lnT>
                    <a:lnB>
                      <a:noFill/>
                    </a:lnB>
                    <a:noFill/>
                  </a:tcPr>
                </a:tc>
                <a:extLst>
                  <a:ext uri="{0D108BD9-81ED-4DB2-BD59-A6C34878D82A}">
                    <a16:rowId xmlns:a16="http://schemas.microsoft.com/office/drawing/2014/main" val="2786790319"/>
                  </a:ext>
                </a:extLst>
              </a:tr>
              <a:tr h="942790">
                <a:tc>
                  <a:txBody>
                    <a:bodyPr/>
                    <a:lstStyle/>
                    <a:p>
                      <a:pPr>
                        <a:buNone/>
                      </a:pPr>
                      <a:r>
                        <a:rPr lang="es-ES" sz="1400"/>
                        <a:t>¿Qué tipo de semántica de entrega de mensajes necesita el sistema de streaming de Paul?</a:t>
                      </a:r>
                    </a:p>
                  </a:txBody>
                  <a:tcPr marL="72522" marR="72522" marT="36261" marB="36261" anchor="ctr">
                    <a:lnL>
                      <a:noFill/>
                    </a:lnL>
                    <a:lnR>
                      <a:noFill/>
                    </a:lnR>
                    <a:lnT>
                      <a:noFill/>
                    </a:lnT>
                    <a:lnB>
                      <a:noFill/>
                    </a:lnB>
                    <a:noFill/>
                  </a:tcPr>
                </a:tc>
                <a:tc>
                  <a:txBody>
                    <a:bodyPr/>
                    <a:lstStyle/>
                    <a:p>
                      <a:pPr>
                        <a:buNone/>
                      </a:pPr>
                      <a:r>
                        <a:rPr lang="es-ES" sz="1400"/>
                        <a:t>Esperaría que el negocio necesite semántica </a:t>
                      </a:r>
                      <a:r>
                        <a:rPr lang="es-ES" sz="1400" i="1"/>
                        <a:t>exactly-once</a:t>
                      </a:r>
                      <a:r>
                        <a:rPr lang="es-ES" sz="1400"/>
                        <a:t> (exactamente una vez). Sin eso, podría perderse un mensaje y, por lo tanto, pasarse por alto una transacción fraudulenta.</a:t>
                      </a:r>
                    </a:p>
                  </a:txBody>
                  <a:tcPr marL="72522" marR="72522" marT="36261" marB="36261" anchor="ctr">
                    <a:lnL>
                      <a:noFill/>
                    </a:lnL>
                    <a:lnR>
                      <a:noFill/>
                    </a:lnR>
                    <a:lnT>
                      <a:noFill/>
                    </a:lnT>
                    <a:lnB>
                      <a:noFill/>
                    </a:lnB>
                    <a:noFill/>
                  </a:tcPr>
                </a:tc>
                <a:extLst>
                  <a:ext uri="{0D108BD9-81ED-4DB2-BD59-A6C34878D82A}">
                    <a16:rowId xmlns:a16="http://schemas.microsoft.com/office/drawing/2014/main" val="1589268979"/>
                  </a:ext>
                </a:extLst>
              </a:tr>
              <a:tr h="507656">
                <a:tc>
                  <a:txBody>
                    <a:bodyPr/>
                    <a:lstStyle/>
                    <a:p>
                      <a:pPr>
                        <a:buNone/>
                      </a:pPr>
                      <a:r>
                        <a:rPr lang="es-ES" sz="1400"/>
                        <a:t>¿Podría funcionar con </a:t>
                      </a:r>
                      <a:r>
                        <a:rPr lang="es-ES" sz="1400" i="1"/>
                        <a:t>at-least-once</a:t>
                      </a:r>
                      <a:r>
                        <a:rPr lang="es-ES" sz="1400"/>
                        <a:t> (al menos una vez)?</a:t>
                      </a:r>
                    </a:p>
                  </a:txBody>
                  <a:tcPr marL="72522" marR="72522" marT="36261" marB="36261" anchor="ctr">
                    <a:lnL>
                      <a:noFill/>
                    </a:lnL>
                    <a:lnR>
                      <a:noFill/>
                    </a:lnR>
                    <a:lnT>
                      <a:noFill/>
                    </a:lnT>
                    <a:lnB>
                      <a:noFill/>
                    </a:lnB>
                    <a:noFill/>
                  </a:tcPr>
                </a:tc>
                <a:tc>
                  <a:txBody>
                    <a:bodyPr/>
                    <a:lstStyle/>
                    <a:p>
                      <a:pPr>
                        <a:buNone/>
                      </a:pPr>
                      <a:r>
                        <a:rPr lang="es-ES" sz="1400" dirty="0"/>
                        <a:t>Tal vez. Podría hacer más complejo al consumidor (</a:t>
                      </a:r>
                      <a:r>
                        <a:rPr lang="es-ES" sz="1400" dirty="0" err="1"/>
                        <a:t>consumer</a:t>
                      </a:r>
                      <a:r>
                        <a:rPr lang="es-ES" sz="1400" dirty="0"/>
                        <a:t>), pero es posible.</a:t>
                      </a:r>
                    </a:p>
                  </a:txBody>
                  <a:tcPr marL="72522" marR="72522" marT="36261" marB="36261" anchor="ctr">
                    <a:lnL>
                      <a:noFill/>
                    </a:lnL>
                    <a:lnR>
                      <a:noFill/>
                    </a:lnR>
                    <a:lnT>
                      <a:noFill/>
                    </a:lnT>
                    <a:lnB>
                      <a:noFill/>
                    </a:lnB>
                    <a:noFill/>
                  </a:tcPr>
                </a:tc>
                <a:extLst>
                  <a:ext uri="{0D108BD9-81ED-4DB2-BD59-A6C34878D82A}">
                    <a16:rowId xmlns:a16="http://schemas.microsoft.com/office/drawing/2014/main" val="3203148090"/>
                  </a:ext>
                </a:extLst>
              </a:tr>
            </a:tbl>
          </a:graphicData>
        </a:graphic>
      </p:graphicFrame>
    </p:spTree>
    <p:extLst>
      <p:ext uri="{BB962C8B-B14F-4D97-AF65-F5344CB8AC3E}">
        <p14:creationId xmlns:p14="http://schemas.microsoft.com/office/powerpoint/2010/main" val="2801837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021ED7-ECE8-882C-1583-1AB72378577A}"/>
              </a:ext>
            </a:extLst>
          </p:cNvPr>
          <p:cNvSpPr>
            <a:spLocks noGrp="1"/>
          </p:cNvSpPr>
          <p:nvPr>
            <p:ph type="title"/>
          </p:nvPr>
        </p:nvSpPr>
        <p:spPr/>
        <p:txBody>
          <a:bodyPr/>
          <a:lstStyle/>
          <a:p>
            <a:r>
              <a:rPr lang="es-ES" b="1" dirty="0"/>
              <a:t>Conceptos Básicos III - Estado y Latencia</a:t>
            </a:r>
            <a:endParaRPr lang="es-CO" dirty="0"/>
          </a:p>
        </p:txBody>
      </p:sp>
      <p:sp>
        <p:nvSpPr>
          <p:cNvPr id="3" name="Marcador de contenido 2">
            <a:extLst>
              <a:ext uri="{FF2B5EF4-FFF2-40B4-BE49-F238E27FC236}">
                <a16:creationId xmlns:a16="http://schemas.microsoft.com/office/drawing/2014/main" id="{FD77C868-51A3-6EEB-B922-98869DC42939}"/>
              </a:ext>
            </a:extLst>
          </p:cNvPr>
          <p:cNvSpPr>
            <a:spLocks noGrp="1"/>
          </p:cNvSpPr>
          <p:nvPr>
            <p:ph idx="1"/>
          </p:nvPr>
        </p:nvSpPr>
        <p:spPr>
          <a:xfrm>
            <a:off x="594852" y="1833000"/>
            <a:ext cx="5903135" cy="4351338"/>
          </a:xfrm>
        </p:spPr>
        <p:txBody>
          <a:bodyPr>
            <a:normAutofit fontScale="85000" lnSpcReduction="20000"/>
          </a:bodyPr>
          <a:lstStyle/>
          <a:p>
            <a:r>
              <a:rPr lang="es-ES" b="1" dirty="0"/>
              <a:t>Latencia (</a:t>
            </a:r>
            <a:r>
              <a:rPr lang="es-ES" b="1" dirty="0" err="1"/>
              <a:t>Latency</a:t>
            </a:r>
            <a:r>
              <a:rPr lang="es-ES" b="1" dirty="0"/>
              <a:t>):</a:t>
            </a:r>
            <a:endParaRPr lang="es-ES" dirty="0"/>
          </a:p>
          <a:p>
            <a:pPr lvl="1"/>
            <a:r>
              <a:rPr lang="es-ES" dirty="0"/>
              <a:t>El tiempo que tarda un dato desde que entra hasta que sale procesado.</a:t>
            </a:r>
          </a:p>
          <a:p>
            <a:pPr lvl="1"/>
            <a:r>
              <a:rPr lang="es-ES" i="1" dirty="0"/>
              <a:t>Objetivo:</a:t>
            </a:r>
            <a:r>
              <a:rPr lang="es-ES" dirty="0"/>
              <a:t> Que sea lo más baja posible.</a:t>
            </a:r>
          </a:p>
          <a:p>
            <a:r>
              <a:rPr lang="es-ES" b="1" dirty="0"/>
              <a:t>Rendimiento (</a:t>
            </a:r>
            <a:r>
              <a:rPr lang="es-ES" b="1" dirty="0" err="1"/>
              <a:t>Throughput</a:t>
            </a:r>
            <a:r>
              <a:rPr lang="es-ES" b="1" dirty="0"/>
              <a:t>):</a:t>
            </a:r>
            <a:endParaRPr lang="es-ES" dirty="0"/>
          </a:p>
          <a:p>
            <a:pPr lvl="1"/>
            <a:r>
              <a:rPr lang="es-ES" dirty="0"/>
              <a:t>La cantidad de eventos que el sistema puede procesar por segundo.</a:t>
            </a:r>
          </a:p>
          <a:p>
            <a:pPr lvl="1"/>
            <a:r>
              <a:rPr lang="es-ES" i="1" dirty="0"/>
              <a:t>Objetivo:</a:t>
            </a:r>
            <a:r>
              <a:rPr lang="es-ES" dirty="0"/>
              <a:t> Que sea lo más alto posible.</a:t>
            </a:r>
          </a:p>
          <a:p>
            <a:r>
              <a:rPr lang="es-ES" b="1" dirty="0"/>
              <a:t>Estado (</a:t>
            </a:r>
            <a:r>
              <a:rPr lang="es-ES" b="1" dirty="0" err="1"/>
              <a:t>State</a:t>
            </a:r>
            <a:r>
              <a:rPr lang="es-ES" b="1" dirty="0"/>
              <a:t>):</a:t>
            </a:r>
            <a:endParaRPr lang="es-ES" dirty="0"/>
          </a:p>
          <a:p>
            <a:pPr lvl="1"/>
            <a:r>
              <a:rPr lang="es-ES" dirty="0"/>
              <a:t>La "memoria" del sistema. Para calcular un promedio o contar eventos, el sistema necesita recordar los datos anteriores.</a:t>
            </a:r>
          </a:p>
          <a:p>
            <a:pPr lvl="1"/>
            <a:r>
              <a:rPr lang="es-ES" i="1" dirty="0" err="1"/>
              <a:t>Stateless</a:t>
            </a:r>
            <a:r>
              <a:rPr lang="es-ES" i="1" dirty="0"/>
              <a:t>:</a:t>
            </a:r>
            <a:r>
              <a:rPr lang="es-ES" dirty="0"/>
              <a:t> No recuerda nada (ej. filtrar mayúsculas).</a:t>
            </a:r>
          </a:p>
          <a:p>
            <a:pPr lvl="1"/>
            <a:r>
              <a:rPr lang="es-ES" i="1" dirty="0" err="1"/>
              <a:t>Stateful</a:t>
            </a:r>
            <a:r>
              <a:rPr lang="es-ES" i="1" dirty="0"/>
              <a:t>:</a:t>
            </a:r>
            <a:r>
              <a:rPr lang="es-ES" dirty="0"/>
              <a:t> Recuerda el pasado (ej. contar cuántas visitas lleva un usuario).</a:t>
            </a:r>
          </a:p>
          <a:p>
            <a:endParaRPr lang="es-CO" dirty="0"/>
          </a:p>
        </p:txBody>
      </p:sp>
      <p:pic>
        <p:nvPicPr>
          <p:cNvPr id="4" name="Imagen 3">
            <a:extLst>
              <a:ext uri="{FF2B5EF4-FFF2-40B4-BE49-F238E27FC236}">
                <a16:creationId xmlns:a16="http://schemas.microsoft.com/office/drawing/2014/main" id="{58BC8D53-6524-0DB2-6DDA-1EC89DCDFE65}"/>
              </a:ext>
            </a:extLst>
          </p:cNvPr>
          <p:cNvPicPr>
            <a:picLocks noChangeAspect="1"/>
          </p:cNvPicPr>
          <p:nvPr/>
        </p:nvPicPr>
        <p:blipFill>
          <a:blip r:embed="rId2"/>
          <a:stretch>
            <a:fillRect/>
          </a:stretch>
        </p:blipFill>
        <p:spPr>
          <a:xfrm>
            <a:off x="6747387" y="2469321"/>
            <a:ext cx="5132439" cy="2801790"/>
          </a:xfrm>
          <a:prstGeom prst="rect">
            <a:avLst/>
          </a:prstGeom>
        </p:spPr>
      </p:pic>
    </p:spTree>
    <p:extLst>
      <p:ext uri="{BB962C8B-B14F-4D97-AF65-F5344CB8AC3E}">
        <p14:creationId xmlns:p14="http://schemas.microsoft.com/office/powerpoint/2010/main" val="4236579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512841-E02C-7A88-5D2D-EB0EA5B064BC}"/>
              </a:ext>
            </a:extLst>
          </p:cNvPr>
          <p:cNvSpPr>
            <a:spLocks noGrp="1"/>
          </p:cNvSpPr>
          <p:nvPr>
            <p:ph type="title"/>
          </p:nvPr>
        </p:nvSpPr>
        <p:spPr/>
        <p:txBody>
          <a:bodyPr/>
          <a:lstStyle/>
          <a:p>
            <a:r>
              <a:rPr lang="es-CO" dirty="0"/>
              <a:t>Internet de las cosas - Preguntas</a:t>
            </a:r>
          </a:p>
        </p:txBody>
      </p:sp>
      <p:graphicFrame>
        <p:nvGraphicFramePr>
          <p:cNvPr id="4" name="Marcador de contenido 3">
            <a:extLst>
              <a:ext uri="{FF2B5EF4-FFF2-40B4-BE49-F238E27FC236}">
                <a16:creationId xmlns:a16="http://schemas.microsoft.com/office/drawing/2014/main" id="{FE48B7ED-95E1-A063-716E-B3FDA5CDC995}"/>
              </a:ext>
            </a:extLst>
          </p:cNvPr>
          <p:cNvGraphicFramePr>
            <a:graphicFrameLocks noGrp="1"/>
          </p:cNvGraphicFramePr>
          <p:nvPr>
            <p:ph idx="1"/>
          </p:nvPr>
        </p:nvGraphicFramePr>
        <p:xfrm>
          <a:off x="2060485" y="1798919"/>
          <a:ext cx="8071030" cy="4404750"/>
        </p:xfrm>
        <a:graphic>
          <a:graphicData uri="http://schemas.openxmlformats.org/drawingml/2006/table">
            <a:tbl>
              <a:tblPr/>
              <a:tblGrid>
                <a:gridCol w="4035515">
                  <a:extLst>
                    <a:ext uri="{9D8B030D-6E8A-4147-A177-3AD203B41FA5}">
                      <a16:colId xmlns:a16="http://schemas.microsoft.com/office/drawing/2014/main" val="3473514108"/>
                    </a:ext>
                  </a:extLst>
                </a:gridCol>
                <a:gridCol w="4035515">
                  <a:extLst>
                    <a:ext uri="{9D8B030D-6E8A-4147-A177-3AD203B41FA5}">
                      <a16:colId xmlns:a16="http://schemas.microsoft.com/office/drawing/2014/main" val="4214090641"/>
                    </a:ext>
                  </a:extLst>
                </a:gridCol>
              </a:tblGrid>
              <a:tr h="280731">
                <a:tc>
                  <a:txBody>
                    <a:bodyPr/>
                    <a:lstStyle/>
                    <a:p>
                      <a:pPr>
                        <a:buNone/>
                      </a:pPr>
                      <a:r>
                        <a:rPr lang="es-CO" sz="1400"/>
                        <a:t>Pregunta</a:t>
                      </a:r>
                    </a:p>
                  </a:txBody>
                  <a:tcPr marL="70183" marR="70183" marT="35091" marB="35091" anchor="ctr">
                    <a:lnL>
                      <a:noFill/>
                    </a:lnL>
                    <a:lnR>
                      <a:noFill/>
                    </a:lnR>
                    <a:lnT>
                      <a:noFill/>
                    </a:lnT>
                    <a:lnB>
                      <a:noFill/>
                    </a:lnB>
                    <a:noFill/>
                  </a:tcPr>
                </a:tc>
                <a:tc>
                  <a:txBody>
                    <a:bodyPr/>
                    <a:lstStyle/>
                    <a:p>
                      <a:pPr>
                        <a:buNone/>
                      </a:pPr>
                      <a:r>
                        <a:rPr lang="es-CO" sz="1400"/>
                        <a:t>Discusión / respuesta</a:t>
                      </a:r>
                    </a:p>
                  </a:txBody>
                  <a:tcPr marL="70183" marR="70183" marT="35091" marB="35091" anchor="ctr">
                    <a:lnL>
                      <a:noFill/>
                    </a:lnL>
                    <a:lnR>
                      <a:noFill/>
                    </a:lnR>
                    <a:lnT>
                      <a:noFill/>
                    </a:lnT>
                    <a:lnB>
                      <a:noFill/>
                    </a:lnB>
                    <a:noFill/>
                  </a:tcPr>
                </a:tc>
                <a:extLst>
                  <a:ext uri="{0D108BD9-81ED-4DB2-BD59-A6C34878D82A}">
                    <a16:rowId xmlns:a16="http://schemas.microsoft.com/office/drawing/2014/main" val="4078958433"/>
                  </a:ext>
                </a:extLst>
              </a:tr>
              <a:tr h="1122926">
                <a:tc>
                  <a:txBody>
                    <a:bodyPr/>
                    <a:lstStyle/>
                    <a:p>
                      <a:pPr>
                        <a:buNone/>
                      </a:pPr>
                      <a:r>
                        <a:rPr lang="es-ES" sz="1400"/>
                        <a:t>¿Cuál sería el impacto para el negocio de Frank si la comunicación entre la capa de recolección (collection tier) y la capa de análisis (analysis tier) se interrumpiera por un período prolongado?</a:t>
                      </a:r>
                    </a:p>
                  </a:txBody>
                  <a:tcPr marL="70183" marR="70183" marT="35091" marB="35091" anchor="ctr">
                    <a:lnL>
                      <a:noFill/>
                    </a:lnL>
                    <a:lnR>
                      <a:noFill/>
                    </a:lnR>
                    <a:lnT>
                      <a:noFill/>
                    </a:lnT>
                    <a:lnB>
                      <a:noFill/>
                    </a:lnB>
                    <a:noFill/>
                  </a:tcPr>
                </a:tc>
                <a:tc>
                  <a:txBody>
                    <a:bodyPr/>
                    <a:lstStyle/>
                    <a:p>
                      <a:pPr>
                        <a:buNone/>
                      </a:pPr>
                      <a:r>
                        <a:rPr lang="es-ES" sz="1400"/>
                        <a:t>Obviamente, Frank perdería dinero (o podría perderlo) si una máquina expendedora “social” tiene un impacto significativo en sus ingresos. ¿Qué pasaría si además usara esto para la gestión de inventario? ¿Sería mayor el impacto?</a:t>
                      </a:r>
                    </a:p>
                  </a:txBody>
                  <a:tcPr marL="70183" marR="70183" marT="35091" marB="35091" anchor="ctr">
                    <a:lnL>
                      <a:noFill/>
                    </a:lnL>
                    <a:lnR>
                      <a:noFill/>
                    </a:lnR>
                    <a:lnT>
                      <a:noFill/>
                    </a:lnT>
                    <a:lnB>
                      <a:noFill/>
                    </a:lnB>
                    <a:noFill/>
                  </a:tcPr>
                </a:tc>
                <a:extLst>
                  <a:ext uri="{0D108BD9-81ED-4DB2-BD59-A6C34878D82A}">
                    <a16:rowId xmlns:a16="http://schemas.microsoft.com/office/drawing/2014/main" val="2541889651"/>
                  </a:ext>
                </a:extLst>
              </a:tr>
              <a:tr h="912377">
                <a:tc>
                  <a:txBody>
                    <a:bodyPr/>
                    <a:lstStyle/>
                    <a:p>
                      <a:pPr>
                        <a:buNone/>
                      </a:pPr>
                      <a:r>
                        <a:rPr lang="es-ES" sz="1400"/>
                        <a:t>¿Cuántos días de datos puede tolerar perder el negocio de Frank?</a:t>
                      </a:r>
                    </a:p>
                  </a:txBody>
                  <a:tcPr marL="70183" marR="70183" marT="35091" marB="35091" anchor="ctr">
                    <a:lnL>
                      <a:noFill/>
                    </a:lnL>
                    <a:lnR>
                      <a:noFill/>
                    </a:lnR>
                    <a:lnT>
                      <a:noFill/>
                    </a:lnT>
                    <a:lnB>
                      <a:noFill/>
                    </a:lnB>
                    <a:noFill/>
                  </a:tcPr>
                </a:tc>
                <a:tc>
                  <a:txBody>
                    <a:bodyPr/>
                    <a:lstStyle/>
                    <a:p>
                      <a:pPr>
                        <a:buNone/>
                      </a:pPr>
                      <a:r>
                        <a:rPr lang="es-ES" sz="1400"/>
                        <a:t>Puede depender de cómo gestione el inventario y de la popularidad de las máquinas. Quizás esto sea específico de cada ubicación (depende del lugar/mercado local).</a:t>
                      </a:r>
                    </a:p>
                  </a:txBody>
                  <a:tcPr marL="70183" marR="70183" marT="35091" marB="35091" anchor="ctr">
                    <a:lnL>
                      <a:noFill/>
                    </a:lnL>
                    <a:lnR>
                      <a:noFill/>
                    </a:lnR>
                    <a:lnT>
                      <a:noFill/>
                    </a:lnT>
                    <a:lnB>
                      <a:noFill/>
                    </a:lnB>
                    <a:noFill/>
                  </a:tcPr>
                </a:tc>
                <a:extLst>
                  <a:ext uri="{0D108BD9-81ED-4DB2-BD59-A6C34878D82A}">
                    <a16:rowId xmlns:a16="http://schemas.microsoft.com/office/drawing/2014/main" val="2376658018"/>
                  </a:ext>
                </a:extLst>
              </a:tr>
              <a:tr h="701829">
                <a:tc>
                  <a:txBody>
                    <a:bodyPr/>
                    <a:lstStyle/>
                    <a:p>
                      <a:pPr>
                        <a:buNone/>
                      </a:pPr>
                      <a:r>
                        <a:rPr lang="es-ES" sz="1400"/>
                        <a:t>¿Anticiparías que Frank necesitaría almacenar datos históricos?</a:t>
                      </a:r>
                    </a:p>
                  </a:txBody>
                  <a:tcPr marL="70183" marR="70183" marT="35091" marB="35091" anchor="ctr">
                    <a:lnL>
                      <a:noFill/>
                    </a:lnL>
                    <a:lnR>
                      <a:noFill/>
                    </a:lnR>
                    <a:lnT>
                      <a:noFill/>
                    </a:lnT>
                    <a:lnB>
                      <a:noFill/>
                    </a:lnB>
                    <a:noFill/>
                  </a:tcPr>
                </a:tc>
                <a:tc>
                  <a:txBody>
                    <a:bodyPr/>
                    <a:lstStyle/>
                    <a:p>
                      <a:pPr>
                        <a:buNone/>
                      </a:pPr>
                      <a:r>
                        <a:rPr lang="es-ES" sz="1400"/>
                        <a:t>Tal vez, si quisiera hacer reportes sobre qué tan bien están funcionando sus máquinas expendedoras sociales.</a:t>
                      </a:r>
                    </a:p>
                  </a:txBody>
                  <a:tcPr marL="70183" marR="70183" marT="35091" marB="35091" anchor="ctr">
                    <a:lnL>
                      <a:noFill/>
                    </a:lnL>
                    <a:lnR>
                      <a:noFill/>
                    </a:lnR>
                    <a:lnT>
                      <a:noFill/>
                    </a:lnT>
                    <a:lnB>
                      <a:noFill/>
                    </a:lnB>
                    <a:noFill/>
                  </a:tcPr>
                </a:tc>
                <a:extLst>
                  <a:ext uri="{0D108BD9-81ED-4DB2-BD59-A6C34878D82A}">
                    <a16:rowId xmlns:a16="http://schemas.microsoft.com/office/drawing/2014/main" val="1631790934"/>
                  </a:ext>
                </a:extLst>
              </a:tr>
              <a:tr h="1333475">
                <a:tc>
                  <a:txBody>
                    <a:bodyPr/>
                    <a:lstStyle/>
                    <a:p>
                      <a:pPr>
                        <a:buNone/>
                      </a:pPr>
                      <a:r>
                        <a:rPr lang="es-ES" sz="1400"/>
                        <a:t>¿Qué tipo de semántica de entrega de mensajes necesita el sistema de streaming de Frank?</a:t>
                      </a:r>
                    </a:p>
                  </a:txBody>
                  <a:tcPr marL="70183" marR="70183" marT="35091" marB="35091" anchor="ctr">
                    <a:lnL>
                      <a:noFill/>
                    </a:lnL>
                    <a:lnR>
                      <a:noFill/>
                    </a:lnR>
                    <a:lnT>
                      <a:noFill/>
                    </a:lnT>
                    <a:lnB>
                      <a:noFill/>
                    </a:lnB>
                    <a:noFill/>
                  </a:tcPr>
                </a:tc>
                <a:tc>
                  <a:txBody>
                    <a:bodyPr/>
                    <a:lstStyle/>
                    <a:p>
                      <a:pPr>
                        <a:buNone/>
                      </a:pPr>
                      <a:r>
                        <a:rPr lang="es-ES" sz="1400" dirty="0"/>
                        <a:t>En este caso, </a:t>
                      </a:r>
                      <a:r>
                        <a:rPr lang="es-ES" sz="1400" i="1" dirty="0"/>
                        <a:t>at-</a:t>
                      </a:r>
                      <a:r>
                        <a:rPr lang="es-ES" sz="1400" i="1" dirty="0" err="1"/>
                        <a:t>least</a:t>
                      </a:r>
                      <a:r>
                        <a:rPr lang="es-ES" sz="1400" i="1" dirty="0"/>
                        <a:t>-once</a:t>
                      </a:r>
                      <a:r>
                        <a:rPr lang="es-ES" sz="1400" dirty="0"/>
                        <a:t> (al menos una vez) debería ser suficiente, aunque también se podría argumentar a favor de </a:t>
                      </a:r>
                      <a:r>
                        <a:rPr lang="es-ES" sz="1400" i="1" dirty="0"/>
                        <a:t>at-</a:t>
                      </a:r>
                      <a:r>
                        <a:rPr lang="es-ES" sz="1400" i="1" dirty="0" err="1"/>
                        <a:t>most</a:t>
                      </a:r>
                      <a:r>
                        <a:rPr lang="es-ES" sz="1400" i="1" dirty="0"/>
                        <a:t>-once</a:t>
                      </a:r>
                      <a:r>
                        <a:rPr lang="es-ES" sz="1400" dirty="0"/>
                        <a:t> (a lo sumo una vez). ¿Cuál crees que sería el impacto si un mensaje se procesara más de una vez? ¿Y si se perdiera un mensaje por completo?</a:t>
                      </a:r>
                    </a:p>
                  </a:txBody>
                  <a:tcPr marL="70183" marR="70183" marT="35091" marB="35091" anchor="ctr">
                    <a:lnL>
                      <a:noFill/>
                    </a:lnL>
                    <a:lnR>
                      <a:noFill/>
                    </a:lnR>
                    <a:lnT>
                      <a:noFill/>
                    </a:lnT>
                    <a:lnB>
                      <a:noFill/>
                    </a:lnB>
                    <a:noFill/>
                  </a:tcPr>
                </a:tc>
                <a:extLst>
                  <a:ext uri="{0D108BD9-81ED-4DB2-BD59-A6C34878D82A}">
                    <a16:rowId xmlns:a16="http://schemas.microsoft.com/office/drawing/2014/main" val="2228454425"/>
                  </a:ext>
                </a:extLst>
              </a:tr>
            </a:tbl>
          </a:graphicData>
        </a:graphic>
      </p:graphicFrame>
    </p:spTree>
    <p:extLst>
      <p:ext uri="{BB962C8B-B14F-4D97-AF65-F5344CB8AC3E}">
        <p14:creationId xmlns:p14="http://schemas.microsoft.com/office/powerpoint/2010/main" val="30748055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0E98CB-01AE-F5BE-0FF6-E7D65F89C669}"/>
              </a:ext>
            </a:extLst>
          </p:cNvPr>
          <p:cNvSpPr>
            <a:spLocks noGrp="1"/>
          </p:cNvSpPr>
          <p:nvPr>
            <p:ph type="title"/>
          </p:nvPr>
        </p:nvSpPr>
        <p:spPr/>
        <p:txBody>
          <a:bodyPr/>
          <a:lstStyle/>
          <a:p>
            <a:r>
              <a:rPr lang="es-CO" dirty="0"/>
              <a:t>E-</a:t>
            </a:r>
            <a:r>
              <a:rPr lang="es-CO" dirty="0" err="1"/>
              <a:t>commerce</a:t>
            </a:r>
            <a:r>
              <a:rPr lang="es-CO" dirty="0"/>
              <a:t> requerimientos - Preguntas</a:t>
            </a:r>
          </a:p>
        </p:txBody>
      </p:sp>
      <p:graphicFrame>
        <p:nvGraphicFramePr>
          <p:cNvPr id="4" name="Marcador de contenido 3">
            <a:extLst>
              <a:ext uri="{FF2B5EF4-FFF2-40B4-BE49-F238E27FC236}">
                <a16:creationId xmlns:a16="http://schemas.microsoft.com/office/drawing/2014/main" id="{8F11E311-1FF8-350B-EF65-815A68FF969A}"/>
              </a:ext>
            </a:extLst>
          </p:cNvPr>
          <p:cNvGraphicFramePr>
            <a:graphicFrameLocks noGrp="1"/>
          </p:cNvGraphicFramePr>
          <p:nvPr>
            <p:ph idx="1"/>
          </p:nvPr>
        </p:nvGraphicFramePr>
        <p:xfrm>
          <a:off x="1855289" y="1759514"/>
          <a:ext cx="8481422" cy="4483560"/>
        </p:xfrm>
        <a:graphic>
          <a:graphicData uri="http://schemas.openxmlformats.org/drawingml/2006/table">
            <a:tbl>
              <a:tblPr/>
              <a:tblGrid>
                <a:gridCol w="4240711">
                  <a:extLst>
                    <a:ext uri="{9D8B030D-6E8A-4147-A177-3AD203B41FA5}">
                      <a16:colId xmlns:a16="http://schemas.microsoft.com/office/drawing/2014/main" val="2250461216"/>
                    </a:ext>
                  </a:extLst>
                </a:gridCol>
                <a:gridCol w="4240711">
                  <a:extLst>
                    <a:ext uri="{9D8B030D-6E8A-4147-A177-3AD203B41FA5}">
                      <a16:colId xmlns:a16="http://schemas.microsoft.com/office/drawing/2014/main" val="950253364"/>
                    </a:ext>
                  </a:extLst>
                </a:gridCol>
              </a:tblGrid>
              <a:tr h="295006">
                <a:tc>
                  <a:txBody>
                    <a:bodyPr/>
                    <a:lstStyle/>
                    <a:p>
                      <a:pPr>
                        <a:buNone/>
                      </a:pPr>
                      <a:r>
                        <a:rPr lang="es-CO" sz="1500"/>
                        <a:t>Pregunta</a:t>
                      </a:r>
                    </a:p>
                  </a:txBody>
                  <a:tcPr marL="73751" marR="73751" marT="36876" marB="36876" anchor="ctr">
                    <a:lnL>
                      <a:noFill/>
                    </a:lnL>
                    <a:lnR>
                      <a:noFill/>
                    </a:lnR>
                    <a:lnT>
                      <a:noFill/>
                    </a:lnT>
                    <a:lnB>
                      <a:noFill/>
                    </a:lnB>
                    <a:noFill/>
                  </a:tcPr>
                </a:tc>
                <a:tc>
                  <a:txBody>
                    <a:bodyPr/>
                    <a:lstStyle/>
                    <a:p>
                      <a:pPr>
                        <a:buNone/>
                      </a:pPr>
                      <a:r>
                        <a:rPr lang="es-CO" sz="1500"/>
                        <a:t>Discusión / respuesta</a:t>
                      </a:r>
                    </a:p>
                  </a:txBody>
                  <a:tcPr marL="73751" marR="73751" marT="36876" marB="36876" anchor="ctr">
                    <a:lnL>
                      <a:noFill/>
                    </a:lnL>
                    <a:lnR>
                      <a:noFill/>
                    </a:lnR>
                    <a:lnT>
                      <a:noFill/>
                    </a:lnT>
                    <a:lnB>
                      <a:noFill/>
                    </a:lnB>
                    <a:noFill/>
                  </a:tcPr>
                </a:tc>
                <a:extLst>
                  <a:ext uri="{0D108BD9-81ED-4DB2-BD59-A6C34878D82A}">
                    <a16:rowId xmlns:a16="http://schemas.microsoft.com/office/drawing/2014/main" val="2913670492"/>
                  </a:ext>
                </a:extLst>
              </a:tr>
              <a:tr h="1622533">
                <a:tc>
                  <a:txBody>
                    <a:bodyPr/>
                    <a:lstStyle/>
                    <a:p>
                      <a:pPr>
                        <a:buNone/>
                      </a:pPr>
                      <a:r>
                        <a:rPr lang="es-ES" sz="1500"/>
                        <a:t>¿Cuál sería el impacto para el negocio de Rex si la comunicación entre la capa de recolección (collection tier) y la capa de análisis (analysis tier) se interrumpiera por un período prolongado?</a:t>
                      </a:r>
                    </a:p>
                  </a:txBody>
                  <a:tcPr marL="73751" marR="73751" marT="36876" marB="36876" anchor="ctr">
                    <a:lnL>
                      <a:noFill/>
                    </a:lnL>
                    <a:lnR>
                      <a:noFill/>
                    </a:lnR>
                    <a:lnT>
                      <a:noFill/>
                    </a:lnT>
                    <a:lnB>
                      <a:noFill/>
                    </a:lnB>
                    <a:noFill/>
                  </a:tcPr>
                </a:tc>
                <a:tc>
                  <a:txBody>
                    <a:bodyPr/>
                    <a:lstStyle/>
                    <a:p>
                      <a:pPr>
                        <a:buNone/>
                      </a:pPr>
                      <a:r>
                        <a:rPr lang="es-ES" sz="1500"/>
                        <a:t>No poder aprovechar oportunidades de marketing para </a:t>
                      </a:r>
                      <a:r>
                        <a:rPr lang="es-ES" sz="1500" i="1"/>
                        <a:t>upsell</a:t>
                      </a:r>
                      <a:r>
                        <a:rPr lang="es-ES" sz="1500"/>
                        <a:t> y </a:t>
                      </a:r>
                      <a:r>
                        <a:rPr lang="es-ES" sz="1500" i="1"/>
                        <a:t>cross-sell</a:t>
                      </a:r>
                      <a:r>
                        <a:rPr lang="es-ES" sz="1500"/>
                        <a:t> haría que esta funcionalidad dejara de operar. Imagina entrar a Amazon y no ver recomendaciones de productos. Es difícil cuantificar el valor monetario, pero sin duda serían oportunidades perdidas y ventas perdidas.</a:t>
                      </a:r>
                    </a:p>
                  </a:txBody>
                  <a:tcPr marL="73751" marR="73751" marT="36876" marB="36876" anchor="ctr">
                    <a:lnL>
                      <a:noFill/>
                    </a:lnL>
                    <a:lnR>
                      <a:noFill/>
                    </a:lnR>
                    <a:lnT>
                      <a:noFill/>
                    </a:lnT>
                    <a:lnB>
                      <a:noFill/>
                    </a:lnB>
                    <a:noFill/>
                  </a:tcPr>
                </a:tc>
                <a:extLst>
                  <a:ext uri="{0D108BD9-81ED-4DB2-BD59-A6C34878D82A}">
                    <a16:rowId xmlns:a16="http://schemas.microsoft.com/office/drawing/2014/main" val="4236048316"/>
                  </a:ext>
                </a:extLst>
              </a:tr>
              <a:tr h="958769">
                <a:tc>
                  <a:txBody>
                    <a:bodyPr/>
                    <a:lstStyle/>
                    <a:p>
                      <a:pPr>
                        <a:buNone/>
                      </a:pPr>
                      <a:r>
                        <a:rPr lang="es-ES" sz="1500"/>
                        <a:t>¿Cuántos días de datos puede tolerar perder el negocio de Rex?</a:t>
                      </a:r>
                    </a:p>
                  </a:txBody>
                  <a:tcPr marL="73751" marR="73751" marT="36876" marB="36876" anchor="ctr">
                    <a:lnL>
                      <a:noFill/>
                    </a:lnL>
                    <a:lnR>
                      <a:noFill/>
                    </a:lnR>
                    <a:lnT>
                      <a:noFill/>
                    </a:lnT>
                    <a:lnB>
                      <a:noFill/>
                    </a:lnB>
                    <a:noFill/>
                  </a:tcPr>
                </a:tc>
                <a:tc>
                  <a:txBody>
                    <a:bodyPr/>
                    <a:lstStyle/>
                    <a:p>
                      <a:pPr>
                        <a:buNone/>
                      </a:pPr>
                      <a:r>
                        <a:rPr lang="es-ES" sz="1500"/>
                        <a:t>Quizás se podría ofrecer como respaldo un sistema de recomendaciones tradicional basado en </a:t>
                      </a:r>
                      <a:r>
                        <a:rPr lang="es-ES" sz="1500" i="1"/>
                        <a:t>batch</a:t>
                      </a:r>
                      <a:r>
                        <a:rPr lang="es-ES" sz="1500"/>
                        <a:t> (por lotes), pero la frescura/actualidad de los datos podría ser un problema.</a:t>
                      </a:r>
                    </a:p>
                  </a:txBody>
                  <a:tcPr marL="73751" marR="73751" marT="36876" marB="36876" anchor="ctr">
                    <a:lnL>
                      <a:noFill/>
                    </a:lnL>
                    <a:lnR>
                      <a:noFill/>
                    </a:lnR>
                    <a:lnT>
                      <a:noFill/>
                    </a:lnT>
                    <a:lnB>
                      <a:noFill/>
                    </a:lnB>
                    <a:noFill/>
                  </a:tcPr>
                </a:tc>
                <a:extLst>
                  <a:ext uri="{0D108BD9-81ED-4DB2-BD59-A6C34878D82A}">
                    <a16:rowId xmlns:a16="http://schemas.microsoft.com/office/drawing/2014/main" val="244223012"/>
                  </a:ext>
                </a:extLst>
              </a:tr>
              <a:tr h="516260">
                <a:tc>
                  <a:txBody>
                    <a:bodyPr/>
                    <a:lstStyle/>
                    <a:p>
                      <a:pPr>
                        <a:buNone/>
                      </a:pPr>
                      <a:r>
                        <a:rPr lang="es-ES" sz="1500"/>
                        <a:t>¿Anticiparías que Rex necesitaría almacenar datos históricos?</a:t>
                      </a:r>
                    </a:p>
                  </a:txBody>
                  <a:tcPr marL="73751" marR="73751" marT="36876" marB="36876" anchor="ctr">
                    <a:lnL>
                      <a:noFill/>
                    </a:lnL>
                    <a:lnR>
                      <a:noFill/>
                    </a:lnR>
                    <a:lnT>
                      <a:noFill/>
                    </a:lnT>
                    <a:lnB>
                      <a:noFill/>
                    </a:lnB>
                    <a:noFill/>
                  </a:tcPr>
                </a:tc>
                <a:tc>
                  <a:txBody>
                    <a:bodyPr/>
                    <a:lstStyle/>
                    <a:p>
                      <a:pPr>
                        <a:buNone/>
                      </a:pPr>
                      <a:r>
                        <a:rPr lang="es-ES" sz="1500"/>
                        <a:t>Tal vez, para fines de reportes y para refinar los algoritmos que se desarrollen.</a:t>
                      </a:r>
                    </a:p>
                  </a:txBody>
                  <a:tcPr marL="73751" marR="73751" marT="36876" marB="36876" anchor="ctr">
                    <a:lnL>
                      <a:noFill/>
                    </a:lnL>
                    <a:lnR>
                      <a:noFill/>
                    </a:lnR>
                    <a:lnT>
                      <a:noFill/>
                    </a:lnT>
                    <a:lnB>
                      <a:noFill/>
                    </a:lnB>
                    <a:noFill/>
                  </a:tcPr>
                </a:tc>
                <a:extLst>
                  <a:ext uri="{0D108BD9-81ED-4DB2-BD59-A6C34878D82A}">
                    <a16:rowId xmlns:a16="http://schemas.microsoft.com/office/drawing/2014/main" val="3629611031"/>
                  </a:ext>
                </a:extLst>
              </a:tr>
              <a:tr h="958769">
                <a:tc>
                  <a:txBody>
                    <a:bodyPr/>
                    <a:lstStyle/>
                    <a:p>
                      <a:pPr>
                        <a:buNone/>
                      </a:pPr>
                      <a:r>
                        <a:rPr lang="es-ES" sz="1500"/>
                        <a:t>¿Qué tipo de semántica de entrega de mensajes necesita el sistema de streaming de Rex?</a:t>
                      </a:r>
                    </a:p>
                  </a:txBody>
                  <a:tcPr marL="73751" marR="73751" marT="36876" marB="36876" anchor="ctr">
                    <a:lnL>
                      <a:noFill/>
                    </a:lnL>
                    <a:lnR>
                      <a:noFill/>
                    </a:lnR>
                    <a:lnT>
                      <a:noFill/>
                    </a:lnT>
                    <a:lnB>
                      <a:noFill/>
                    </a:lnB>
                    <a:noFill/>
                  </a:tcPr>
                </a:tc>
                <a:tc>
                  <a:txBody>
                    <a:bodyPr/>
                    <a:lstStyle/>
                    <a:p>
                      <a:pPr>
                        <a:buNone/>
                      </a:pPr>
                      <a:r>
                        <a:rPr lang="es-ES" sz="1500" dirty="0"/>
                        <a:t>Tener </a:t>
                      </a:r>
                      <a:r>
                        <a:rPr lang="es-ES" sz="1500" i="1" dirty="0"/>
                        <a:t>at-</a:t>
                      </a:r>
                      <a:r>
                        <a:rPr lang="es-ES" sz="1500" i="1" dirty="0" err="1"/>
                        <a:t>least</a:t>
                      </a:r>
                      <a:r>
                        <a:rPr lang="es-ES" sz="1500" i="1" dirty="0"/>
                        <a:t>-once</a:t>
                      </a:r>
                      <a:r>
                        <a:rPr lang="es-ES" sz="1500" dirty="0"/>
                        <a:t> (al menos una vez) debería ser suficiente para este caso de uso. </a:t>
                      </a:r>
                      <a:r>
                        <a:rPr lang="es-ES" sz="1500" i="1" dirty="0" err="1"/>
                        <a:t>Exactly</a:t>
                      </a:r>
                      <a:r>
                        <a:rPr lang="es-ES" sz="1500" i="1" dirty="0"/>
                        <a:t>-once</a:t>
                      </a:r>
                      <a:r>
                        <a:rPr lang="es-ES" sz="1500" dirty="0"/>
                        <a:t> sería excesivo. ¿Crees que necesitaríamos </a:t>
                      </a:r>
                      <a:r>
                        <a:rPr lang="es-ES" sz="1500" i="1" dirty="0"/>
                        <a:t>at-</a:t>
                      </a:r>
                      <a:r>
                        <a:rPr lang="es-ES" sz="1500" i="1" dirty="0" err="1"/>
                        <a:t>most</a:t>
                      </a:r>
                      <a:r>
                        <a:rPr lang="es-ES" sz="1500" i="1" dirty="0"/>
                        <a:t>-once</a:t>
                      </a:r>
                      <a:r>
                        <a:rPr lang="es-ES" sz="1500" dirty="0"/>
                        <a:t> (a lo sumo una vez)?</a:t>
                      </a:r>
                    </a:p>
                  </a:txBody>
                  <a:tcPr marL="73751" marR="73751" marT="36876" marB="36876" anchor="ctr">
                    <a:lnL>
                      <a:noFill/>
                    </a:lnL>
                    <a:lnR>
                      <a:noFill/>
                    </a:lnR>
                    <a:lnT>
                      <a:noFill/>
                    </a:lnT>
                    <a:lnB>
                      <a:noFill/>
                    </a:lnB>
                    <a:noFill/>
                  </a:tcPr>
                </a:tc>
                <a:extLst>
                  <a:ext uri="{0D108BD9-81ED-4DB2-BD59-A6C34878D82A}">
                    <a16:rowId xmlns:a16="http://schemas.microsoft.com/office/drawing/2014/main" val="1631221887"/>
                  </a:ext>
                </a:extLst>
              </a:tr>
            </a:tbl>
          </a:graphicData>
        </a:graphic>
      </p:graphicFrame>
    </p:spTree>
    <p:extLst>
      <p:ext uri="{BB962C8B-B14F-4D97-AF65-F5344CB8AC3E}">
        <p14:creationId xmlns:p14="http://schemas.microsoft.com/office/powerpoint/2010/main" val="17793257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63D3E-F435-FC53-CC86-FE1986B63E07}"/>
            </a:ext>
          </a:extLst>
        </p:cNvPr>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6C2982FD-0F64-88A7-B6AE-33A8FFFD0553}"/>
              </a:ext>
            </a:extLst>
          </p:cNvPr>
          <p:cNvPicPr>
            <a:picLocks noGrp="1" noChangeAspect="1"/>
          </p:cNvPicPr>
          <p:nvPr>
            <p:ph idx="1"/>
          </p:nvPr>
        </p:nvPicPr>
        <p:blipFill>
          <a:blip r:embed="rId2"/>
          <a:stretch>
            <a:fillRect/>
          </a:stretch>
        </p:blipFill>
        <p:spPr>
          <a:xfrm>
            <a:off x="2209800" y="436713"/>
            <a:ext cx="7646743" cy="6056162"/>
          </a:xfrm>
          <a:prstGeom prst="rect">
            <a:avLst/>
          </a:prstGeom>
        </p:spPr>
      </p:pic>
      <p:sp>
        <p:nvSpPr>
          <p:cNvPr id="5" name="Rectángulo 4">
            <a:extLst>
              <a:ext uri="{FF2B5EF4-FFF2-40B4-BE49-F238E27FC236}">
                <a16:creationId xmlns:a16="http://schemas.microsoft.com/office/drawing/2014/main" id="{37E88C20-7888-9AB1-1E04-7371D731192A}"/>
              </a:ext>
            </a:extLst>
          </p:cNvPr>
          <p:cNvSpPr/>
          <p:nvPr/>
        </p:nvSpPr>
        <p:spPr>
          <a:xfrm>
            <a:off x="5505690" y="2870522"/>
            <a:ext cx="1180619" cy="844951"/>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26607205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E13ED7-F2AF-F5F2-D77D-A5AA1879B505}"/>
              </a:ext>
            </a:extLst>
          </p:cNvPr>
          <p:cNvSpPr>
            <a:spLocks noGrp="1"/>
          </p:cNvSpPr>
          <p:nvPr>
            <p:ph type="title"/>
          </p:nvPr>
        </p:nvSpPr>
        <p:spPr>
          <a:xfrm>
            <a:off x="838199" y="260954"/>
            <a:ext cx="10435543" cy="908090"/>
          </a:xfrm>
        </p:spPr>
        <p:txBody>
          <a:bodyPr/>
          <a:lstStyle/>
          <a:p>
            <a:endParaRPr lang="es-CO"/>
          </a:p>
        </p:txBody>
      </p:sp>
      <p:graphicFrame>
        <p:nvGraphicFramePr>
          <p:cNvPr id="4" name="Marcador de contenido 3">
            <a:extLst>
              <a:ext uri="{FF2B5EF4-FFF2-40B4-BE49-F238E27FC236}">
                <a16:creationId xmlns:a16="http://schemas.microsoft.com/office/drawing/2014/main" id="{BFD517FB-EF77-08A9-8B7A-8A527D738ACF}"/>
              </a:ext>
            </a:extLst>
          </p:cNvPr>
          <p:cNvGraphicFramePr>
            <a:graphicFrameLocks noGrp="1"/>
          </p:cNvGraphicFramePr>
          <p:nvPr>
            <p:ph idx="1"/>
            <p:extLst>
              <p:ext uri="{D42A27DB-BD31-4B8C-83A1-F6EECF244321}">
                <p14:modId xmlns:p14="http://schemas.microsoft.com/office/powerpoint/2010/main" val="773113920"/>
              </p:ext>
            </p:extLst>
          </p:nvPr>
        </p:nvGraphicFramePr>
        <p:xfrm>
          <a:off x="592456" y="1326692"/>
          <a:ext cx="10758186" cy="5049128"/>
        </p:xfrm>
        <a:graphic>
          <a:graphicData uri="http://schemas.openxmlformats.org/drawingml/2006/table">
            <a:tbl>
              <a:tblPr/>
              <a:tblGrid>
                <a:gridCol w="3080089">
                  <a:extLst>
                    <a:ext uri="{9D8B030D-6E8A-4147-A177-3AD203B41FA5}">
                      <a16:colId xmlns:a16="http://schemas.microsoft.com/office/drawing/2014/main" val="1911345443"/>
                    </a:ext>
                  </a:extLst>
                </a:gridCol>
                <a:gridCol w="3818415">
                  <a:extLst>
                    <a:ext uri="{9D8B030D-6E8A-4147-A177-3AD203B41FA5}">
                      <a16:colId xmlns:a16="http://schemas.microsoft.com/office/drawing/2014/main" val="2289058304"/>
                    </a:ext>
                  </a:extLst>
                </a:gridCol>
                <a:gridCol w="3859682">
                  <a:extLst>
                    <a:ext uri="{9D8B030D-6E8A-4147-A177-3AD203B41FA5}">
                      <a16:colId xmlns:a16="http://schemas.microsoft.com/office/drawing/2014/main" val="1508467792"/>
                    </a:ext>
                  </a:extLst>
                </a:gridCol>
              </a:tblGrid>
              <a:tr h="273793">
                <a:tc>
                  <a:txBody>
                    <a:bodyPr/>
                    <a:lstStyle/>
                    <a:p>
                      <a:pPr rtl="0">
                        <a:buNone/>
                      </a:pPr>
                      <a:r>
                        <a:rPr lang="es-CO" sz="1400" b="1">
                          <a:solidFill>
                            <a:srgbClr val="1F1F1F"/>
                          </a:solidFill>
                          <a:effectLst/>
                          <a:latin typeface="+mn-lt"/>
                        </a:rPr>
                        <a:t>Característica</a:t>
                      </a:r>
                      <a:endParaRPr lang="es-CO"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SGBD Tradicional (Base de Datos)</a:t>
                      </a:r>
                      <a:endParaRPr lang="es-ES"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400" b="1">
                          <a:solidFill>
                            <a:srgbClr val="1F1F1F"/>
                          </a:solidFill>
                          <a:effectLst/>
                          <a:latin typeface="+mn-lt"/>
                        </a:rPr>
                        <a:t>Sistema de Streaming</a:t>
                      </a:r>
                      <a:endParaRPr lang="es-CO"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7159684"/>
                  </a:ext>
                </a:extLst>
              </a:tr>
              <a:tr h="1433766">
                <a:tc>
                  <a:txBody>
                    <a:bodyPr/>
                    <a:lstStyle/>
                    <a:p>
                      <a:pPr rtl="0">
                        <a:buNone/>
                      </a:pPr>
                      <a:r>
                        <a:rPr lang="es-CO" sz="1400" b="1">
                          <a:solidFill>
                            <a:srgbClr val="1F1F1F"/>
                          </a:solidFill>
                          <a:effectLst/>
                          <a:latin typeface="+mn-lt"/>
                        </a:rPr>
                        <a:t>Modelo de Consulta</a:t>
                      </a:r>
                      <a:endParaRPr lang="es-CO"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Modelo de una sola vez (Pull).</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El usuario ejecuta una consulta, obtiene una respuesta y el sistema "olvida" la consulta. Es bajo demanda.</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Ejecución Continua (Push).</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La consulta se ejecuta continuamente sobre los datos que van llegando. El usuario registra la consulta una vez y los resultados se le envían regularmente.</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2649459"/>
                  </a:ext>
                </a:extLst>
              </a:tr>
              <a:tr h="1433766">
                <a:tc>
                  <a:txBody>
                    <a:bodyPr/>
                    <a:lstStyle/>
                    <a:p>
                      <a:pPr rtl="0">
                        <a:buNone/>
                      </a:pPr>
                      <a:r>
                        <a:rPr lang="es-CO" sz="1400" b="1">
                          <a:solidFill>
                            <a:srgbClr val="1F1F1F"/>
                          </a:solidFill>
                          <a:effectLst/>
                          <a:latin typeface="+mn-lt"/>
                        </a:rPr>
                        <a:t>Datos durante inactividad (Downtime)</a:t>
                      </a:r>
                      <a:endParaRPr lang="es-CO"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Datos estáticos.</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Durante el tiempo de inactividad del sistema, los datos generalmente no cambian (están en reposo).</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Datos en movimiento.</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Las fuentes siguen generando datos aunque el sistema de análisis esté caído, lo que suele requerir un proceso de "ponerse al día" (</a:t>
                      </a:r>
                      <a:r>
                        <a:rPr lang="es-ES" sz="1400" i="1">
                          <a:solidFill>
                            <a:srgbClr val="1F1F1F"/>
                          </a:solidFill>
                          <a:effectLst/>
                          <a:latin typeface="+mn-lt"/>
                        </a:rPr>
                        <a:t>catch-up</a:t>
                      </a:r>
                      <a:r>
                        <a:rPr lang="es-ES" sz="1400">
                          <a:solidFill>
                            <a:srgbClr val="1F1F1F"/>
                          </a:solidFill>
                          <a:effectLst/>
                          <a:latin typeface="+mn-lt"/>
                        </a:rPr>
                        <a:t>) tras el reinicio.</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7673177"/>
                  </a:ext>
                </a:extLst>
              </a:tr>
              <a:tr h="1433766">
                <a:tc>
                  <a:txBody>
                    <a:bodyPr/>
                    <a:lstStyle/>
                    <a:p>
                      <a:pPr rtl="0">
                        <a:buNone/>
                      </a:pPr>
                      <a:r>
                        <a:rPr lang="es-ES" sz="1400" b="1">
                          <a:solidFill>
                            <a:srgbClr val="1F1F1F"/>
                          </a:solidFill>
                          <a:effectLst/>
                          <a:latin typeface="+mn-lt"/>
                        </a:rPr>
                        <a:t>Estado de la Consulta (ante fallos)</a:t>
                      </a:r>
                      <a:endParaRPr lang="es-ES" sz="1400">
                        <a:solidFill>
                          <a:srgbClr val="1F1F1F"/>
                        </a:solidFill>
                        <a:effectLst/>
                        <a:latin typeface="+mn-lt"/>
                      </a:endParaRP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a:solidFill>
                            <a:srgbClr val="1F1F1F"/>
                          </a:solidFill>
                          <a:effectLst/>
                          <a:latin typeface="+mn-lt"/>
                        </a:rPr>
                        <a:t>Se pierde.</a:t>
                      </a:r>
                      <a:endParaRPr lang="es-ES" sz="1400">
                        <a:solidFill>
                          <a:srgbClr val="1F1F1F"/>
                        </a:solidFill>
                        <a:effectLst/>
                        <a:latin typeface="+mn-lt"/>
                      </a:endParaRPr>
                    </a:p>
                    <a:p>
                      <a:pPr rtl="0">
                        <a:buNone/>
                      </a:pPr>
                      <a:br>
                        <a:rPr lang="es-ES" sz="1400">
                          <a:solidFill>
                            <a:srgbClr val="1F1F1F"/>
                          </a:solidFill>
                          <a:effectLst/>
                          <a:latin typeface="+mn-lt"/>
                        </a:rPr>
                      </a:br>
                      <a:endParaRPr lang="es-ES" sz="1400">
                        <a:solidFill>
                          <a:srgbClr val="1F1F1F"/>
                        </a:solidFill>
                        <a:effectLst/>
                        <a:latin typeface="+mn-lt"/>
                      </a:endParaRPr>
                    </a:p>
                    <a:p>
                      <a:pPr rtl="0">
                        <a:buNone/>
                      </a:pPr>
                      <a:r>
                        <a:rPr lang="es-ES" sz="1400">
                          <a:solidFill>
                            <a:srgbClr val="1F1F1F"/>
                          </a:solidFill>
                          <a:effectLst/>
                          <a:latin typeface="+mn-lt"/>
                        </a:rPr>
                        <a:t>Si el sistema falla durante una consulta, esta se olvida. Es responsabilidad de la aplicación o del usuario volver a ejecutarla cuando el sistema regrese.</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400" b="1" dirty="0">
                          <a:solidFill>
                            <a:srgbClr val="1F1F1F"/>
                          </a:solidFill>
                          <a:effectLst/>
                          <a:latin typeface="+mn-lt"/>
                        </a:rPr>
                        <a:t>Persistente / Recuperable.</a:t>
                      </a:r>
                      <a:endParaRPr lang="es-ES" sz="1400" dirty="0">
                        <a:solidFill>
                          <a:srgbClr val="1F1F1F"/>
                        </a:solidFill>
                        <a:effectLst/>
                        <a:latin typeface="+mn-lt"/>
                      </a:endParaRPr>
                    </a:p>
                    <a:p>
                      <a:pPr rtl="0">
                        <a:buNone/>
                      </a:pPr>
                      <a:br>
                        <a:rPr lang="es-ES" sz="1400" dirty="0">
                          <a:solidFill>
                            <a:srgbClr val="1F1F1F"/>
                          </a:solidFill>
                          <a:effectLst/>
                          <a:latin typeface="+mn-lt"/>
                        </a:rPr>
                      </a:br>
                      <a:endParaRPr lang="es-ES" sz="1400" dirty="0">
                        <a:solidFill>
                          <a:srgbClr val="1F1F1F"/>
                        </a:solidFill>
                        <a:effectLst/>
                        <a:latin typeface="+mn-lt"/>
                      </a:endParaRPr>
                    </a:p>
                    <a:p>
                      <a:pPr rtl="0">
                        <a:buNone/>
                      </a:pPr>
                      <a:r>
                        <a:rPr lang="es-ES" sz="1400" dirty="0">
                          <a:solidFill>
                            <a:srgbClr val="1F1F1F"/>
                          </a:solidFill>
                          <a:effectLst/>
                          <a:latin typeface="+mn-lt"/>
                        </a:rPr>
                        <a:t>Las consultas continuas registradas deben reanudarse donde se quedaron. A menudo el sistema se recupera como si nunca se hubiera detenido.</a:t>
                      </a:r>
                    </a:p>
                  </a:txBody>
                  <a:tcPr marL="66602" marR="66602" marT="44401" marB="444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9576723"/>
                  </a:ext>
                </a:extLst>
              </a:tr>
            </a:tbl>
          </a:graphicData>
        </a:graphic>
      </p:graphicFrame>
    </p:spTree>
    <p:extLst>
      <p:ext uri="{BB962C8B-B14F-4D97-AF65-F5344CB8AC3E}">
        <p14:creationId xmlns:p14="http://schemas.microsoft.com/office/powerpoint/2010/main" val="5830310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B12581-0947-D47B-1D70-6B0B2863007F}"/>
              </a:ext>
            </a:extLst>
          </p:cNvPr>
          <p:cNvSpPr>
            <a:spLocks noGrp="1"/>
          </p:cNvSpPr>
          <p:nvPr>
            <p:ph type="title"/>
          </p:nvPr>
        </p:nvSpPr>
        <p:spPr/>
        <p:txBody>
          <a:bodyPr>
            <a:normAutofit fontScale="90000"/>
          </a:bodyPr>
          <a:lstStyle/>
          <a:p>
            <a:r>
              <a:rPr lang="es-ES" b="1" dirty="0"/>
              <a:t>Arquitectura de </a:t>
            </a:r>
            <a:r>
              <a:rPr lang="es-ES" b="1" dirty="0" err="1"/>
              <a:t>Spark</a:t>
            </a:r>
            <a:r>
              <a:rPr lang="es-ES" b="1" dirty="0"/>
              <a:t> </a:t>
            </a:r>
            <a:r>
              <a:rPr lang="es-ES" b="1" dirty="0" err="1"/>
              <a:t>Streaming</a:t>
            </a:r>
            <a:r>
              <a:rPr lang="es-ES" b="1" dirty="0"/>
              <a:t> (</a:t>
            </a:r>
            <a:r>
              <a:rPr lang="es-ES" b="1" dirty="0" err="1"/>
              <a:t>Micro-lotes</a:t>
            </a:r>
            <a:r>
              <a:rPr lang="es-ES" b="1" dirty="0"/>
              <a:t>)</a:t>
            </a:r>
            <a:br>
              <a:rPr lang="es-ES" b="1" dirty="0"/>
            </a:br>
            <a:endParaRPr lang="es-CO" dirty="0"/>
          </a:p>
        </p:txBody>
      </p:sp>
      <p:sp>
        <p:nvSpPr>
          <p:cNvPr id="5" name="AutoShape 4" descr="Imagen de ">
            <a:extLst>
              <a:ext uri="{FF2B5EF4-FFF2-40B4-BE49-F238E27FC236}">
                <a16:creationId xmlns:a16="http://schemas.microsoft.com/office/drawing/2014/main" id="{62ACC7E2-3FC5-A1FF-1D13-B6EFAB90BC50}"/>
              </a:ext>
            </a:extLst>
          </p:cNvPr>
          <p:cNvSpPr>
            <a:spLocks noGrp="1" noChangeAspect="1" noChangeArrowheads="1"/>
          </p:cNvSpPr>
          <p:nvPr>
            <p:ph idx="1"/>
          </p:nvPr>
        </p:nvSpPr>
        <p:spPr bwMode="auto">
          <a:xfrm>
            <a:off x="478422" y="1690688"/>
            <a:ext cx="5909841" cy="43513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77500" lnSpcReduction="20000"/>
          </a:bodyPr>
          <a:lstStyle/>
          <a:p>
            <a:r>
              <a:rPr lang="es-ES" dirty="0" err="1"/>
              <a:t>Spark</a:t>
            </a:r>
            <a:r>
              <a:rPr lang="es-ES" dirty="0"/>
              <a:t> </a:t>
            </a:r>
            <a:r>
              <a:rPr lang="es-ES" dirty="0" err="1"/>
              <a:t>Streaming</a:t>
            </a:r>
            <a:r>
              <a:rPr lang="es-ES" dirty="0"/>
              <a:t> procesa flujos de datos en </a:t>
            </a:r>
            <a:r>
              <a:rPr lang="es-ES" b="1" dirty="0" err="1"/>
              <a:t>micro-lotes</a:t>
            </a:r>
            <a:r>
              <a:rPr lang="es-ES" dirty="0"/>
              <a:t>. Recibe los datos en vivo y los divide en pequeños lotes que son procesados por el motor de </a:t>
            </a:r>
            <a:r>
              <a:rPr lang="es-ES" dirty="0" err="1"/>
              <a:t>Spark</a:t>
            </a:r>
            <a:r>
              <a:rPr lang="es-ES" dirty="0"/>
              <a:t> como si fueran pequeños trabajos por lotes. </a:t>
            </a:r>
          </a:p>
          <a:p>
            <a:r>
              <a:rPr lang="es-ES" dirty="0"/>
              <a:t>Flujo Continuo: Los datos entran constantemente.</a:t>
            </a:r>
          </a:p>
          <a:p>
            <a:r>
              <a:rPr lang="es-ES" dirty="0"/>
              <a:t>Receptor y </a:t>
            </a:r>
            <a:r>
              <a:rPr lang="es-ES" dirty="0" err="1"/>
              <a:t>Micro-lotes</a:t>
            </a:r>
            <a:r>
              <a:rPr lang="es-ES" dirty="0"/>
              <a:t>: Un componente receptor divide el flujo en pequeños lotes de datos.</a:t>
            </a:r>
          </a:p>
          <a:p>
            <a:r>
              <a:rPr lang="es-ES" dirty="0"/>
              <a:t>Motor de Procesamiento: El motor de </a:t>
            </a:r>
            <a:r>
              <a:rPr lang="es-ES" dirty="0" err="1"/>
              <a:t>Spark</a:t>
            </a:r>
            <a:r>
              <a:rPr lang="es-ES" dirty="0"/>
              <a:t> procesa cada </a:t>
            </a:r>
            <a:r>
              <a:rPr lang="es-ES" dirty="0" err="1"/>
              <a:t>micro-lote</a:t>
            </a:r>
            <a:r>
              <a:rPr lang="es-ES" dirty="0"/>
              <a:t> en paralelo.</a:t>
            </a:r>
          </a:p>
          <a:p>
            <a:r>
              <a:rPr lang="es-ES" dirty="0"/>
              <a:t>Salida: Los resultados procesados se envían a un destino (Data </a:t>
            </a:r>
            <a:r>
              <a:rPr lang="es-ES" dirty="0" err="1"/>
              <a:t>Sink</a:t>
            </a:r>
            <a:r>
              <a:rPr lang="es-ES" dirty="0"/>
              <a:t>).</a:t>
            </a:r>
          </a:p>
          <a:p>
            <a:endParaRPr lang="es-CO" dirty="0"/>
          </a:p>
        </p:txBody>
      </p:sp>
      <p:pic>
        <p:nvPicPr>
          <p:cNvPr id="7" name="Imagen 6">
            <a:extLst>
              <a:ext uri="{FF2B5EF4-FFF2-40B4-BE49-F238E27FC236}">
                <a16:creationId xmlns:a16="http://schemas.microsoft.com/office/drawing/2014/main" id="{D9DBB12F-81DC-378D-C97D-CAA7CFA66B21}"/>
              </a:ext>
            </a:extLst>
          </p:cNvPr>
          <p:cNvPicPr>
            <a:picLocks noChangeAspect="1"/>
          </p:cNvPicPr>
          <p:nvPr/>
        </p:nvPicPr>
        <p:blipFill>
          <a:blip r:embed="rId2"/>
          <a:stretch>
            <a:fillRect/>
          </a:stretch>
        </p:blipFill>
        <p:spPr>
          <a:xfrm>
            <a:off x="6836779" y="2317800"/>
            <a:ext cx="4876799" cy="2662237"/>
          </a:xfrm>
          <a:prstGeom prst="rect">
            <a:avLst/>
          </a:prstGeom>
        </p:spPr>
      </p:pic>
    </p:spTree>
    <p:extLst>
      <p:ext uri="{BB962C8B-B14F-4D97-AF65-F5344CB8AC3E}">
        <p14:creationId xmlns:p14="http://schemas.microsoft.com/office/powerpoint/2010/main" val="16700642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1FC657-45DA-5047-973E-557C7303EAA6}"/>
              </a:ext>
            </a:extLst>
          </p:cNvPr>
          <p:cNvSpPr>
            <a:spLocks noGrp="1"/>
          </p:cNvSpPr>
          <p:nvPr>
            <p:ph type="title"/>
          </p:nvPr>
        </p:nvSpPr>
        <p:spPr/>
        <p:txBody>
          <a:bodyPr>
            <a:normAutofit fontScale="90000"/>
          </a:bodyPr>
          <a:lstStyle/>
          <a:p>
            <a:r>
              <a:rPr lang="es-ES" b="1" dirty="0"/>
              <a:t>Arquitectura de Amazon </a:t>
            </a:r>
            <a:r>
              <a:rPr lang="es-ES" b="1" dirty="0" err="1"/>
              <a:t>Kinesis</a:t>
            </a:r>
            <a:r>
              <a:rPr lang="es-ES" b="1" dirty="0"/>
              <a:t> (Basada en </a:t>
            </a:r>
            <a:r>
              <a:rPr lang="es-ES" b="1" dirty="0" err="1"/>
              <a:t>Shards</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E5C52A19-0F5B-185E-B844-BB01D401EFBA}"/>
              </a:ext>
            </a:extLst>
          </p:cNvPr>
          <p:cNvSpPr>
            <a:spLocks noGrp="1"/>
          </p:cNvSpPr>
          <p:nvPr>
            <p:ph idx="1"/>
          </p:nvPr>
        </p:nvSpPr>
        <p:spPr>
          <a:xfrm>
            <a:off x="838201" y="1825625"/>
            <a:ext cx="4520878" cy="4351338"/>
          </a:xfrm>
        </p:spPr>
        <p:txBody>
          <a:bodyPr>
            <a:normAutofit fontScale="62500" lnSpcReduction="20000"/>
          </a:bodyPr>
          <a:lstStyle/>
          <a:p>
            <a:r>
              <a:rPr lang="es-ES" dirty="0"/>
              <a:t>Amazon </a:t>
            </a:r>
            <a:r>
              <a:rPr lang="es-ES" dirty="0" err="1"/>
              <a:t>Kinesis</a:t>
            </a:r>
            <a:r>
              <a:rPr lang="es-ES" dirty="0"/>
              <a:t> es un servicio gestionado que utiliza una arquitectura basada en </a:t>
            </a:r>
            <a:r>
              <a:rPr lang="es-ES" b="1" dirty="0" err="1"/>
              <a:t>shards</a:t>
            </a:r>
            <a:r>
              <a:rPr lang="es-ES" b="1" dirty="0"/>
              <a:t> (fragmentos)</a:t>
            </a:r>
            <a:r>
              <a:rPr lang="es-ES" dirty="0"/>
              <a:t> para escalar el procesamiento de flujos de datos. Los productores escriben en los </a:t>
            </a:r>
            <a:r>
              <a:rPr lang="es-ES" dirty="0" err="1"/>
              <a:t>shards</a:t>
            </a:r>
            <a:r>
              <a:rPr lang="es-ES" dirty="0"/>
              <a:t>, y los consumidores leen de ellos.</a:t>
            </a:r>
          </a:p>
          <a:p>
            <a:endParaRPr lang="es-ES" dirty="0"/>
          </a:p>
          <a:p>
            <a:r>
              <a:rPr lang="es-ES" dirty="0"/>
              <a:t>Productores: Envían registros de datos al flujo de </a:t>
            </a:r>
            <a:r>
              <a:rPr lang="es-ES" dirty="0" err="1"/>
              <a:t>Kinesis</a:t>
            </a:r>
            <a:r>
              <a:rPr lang="es-ES" dirty="0"/>
              <a:t>.</a:t>
            </a:r>
          </a:p>
          <a:p>
            <a:r>
              <a:rPr lang="es-ES" dirty="0" err="1"/>
              <a:t>Shards</a:t>
            </a:r>
            <a:r>
              <a:rPr lang="es-ES" dirty="0"/>
              <a:t>: El flujo se divide en múltiples </a:t>
            </a:r>
            <a:r>
              <a:rPr lang="es-ES" dirty="0" err="1"/>
              <a:t>shards</a:t>
            </a:r>
            <a:r>
              <a:rPr lang="es-ES" dirty="0"/>
              <a:t>, que son las unidades base de escalabilidad. Cada </a:t>
            </a:r>
            <a:r>
              <a:rPr lang="es-ES" dirty="0" err="1"/>
              <a:t>shard</a:t>
            </a:r>
            <a:r>
              <a:rPr lang="es-ES" dirty="0"/>
              <a:t> tiene una capacidad de ingestión y lectura definida.</a:t>
            </a:r>
          </a:p>
          <a:p>
            <a:r>
              <a:rPr lang="es-ES" dirty="0"/>
              <a:t>Consumidores: Aplicaciones (como en EC2 o Lambda) que leen y procesan los datos de los </a:t>
            </a:r>
            <a:r>
              <a:rPr lang="es-ES" dirty="0" err="1"/>
              <a:t>shards</a:t>
            </a:r>
            <a:r>
              <a:rPr lang="es-ES" dirty="0"/>
              <a:t>.</a:t>
            </a:r>
          </a:p>
          <a:p>
            <a:endParaRPr lang="es-CO" dirty="0"/>
          </a:p>
        </p:txBody>
      </p:sp>
      <p:pic>
        <p:nvPicPr>
          <p:cNvPr id="4" name="Imagen 3">
            <a:extLst>
              <a:ext uri="{FF2B5EF4-FFF2-40B4-BE49-F238E27FC236}">
                <a16:creationId xmlns:a16="http://schemas.microsoft.com/office/drawing/2014/main" id="{20B03411-6CA9-7FEF-22A3-9EA09476FBF2}"/>
              </a:ext>
            </a:extLst>
          </p:cNvPr>
          <p:cNvPicPr>
            <a:picLocks noChangeAspect="1"/>
          </p:cNvPicPr>
          <p:nvPr/>
        </p:nvPicPr>
        <p:blipFill>
          <a:blip r:embed="rId2"/>
          <a:stretch>
            <a:fillRect/>
          </a:stretch>
        </p:blipFill>
        <p:spPr>
          <a:xfrm>
            <a:off x="5726754" y="2233913"/>
            <a:ext cx="6148871" cy="3356659"/>
          </a:xfrm>
          <a:prstGeom prst="rect">
            <a:avLst/>
          </a:prstGeom>
        </p:spPr>
      </p:pic>
    </p:spTree>
    <p:extLst>
      <p:ext uri="{BB962C8B-B14F-4D97-AF65-F5344CB8AC3E}">
        <p14:creationId xmlns:p14="http://schemas.microsoft.com/office/powerpoint/2010/main" val="30395633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D7ABEF-D1FF-6FBF-46D1-EE93DA5935B0}"/>
              </a:ext>
            </a:extLst>
          </p:cNvPr>
          <p:cNvSpPr>
            <a:spLocks noGrp="1"/>
          </p:cNvSpPr>
          <p:nvPr>
            <p:ph type="title"/>
          </p:nvPr>
        </p:nvSpPr>
        <p:spPr/>
        <p:txBody>
          <a:bodyPr>
            <a:normAutofit fontScale="90000"/>
          </a:bodyPr>
          <a:lstStyle/>
          <a:p>
            <a:r>
              <a:rPr lang="es-ES" b="1" dirty="0"/>
              <a:t>Arquitectura de Apache </a:t>
            </a:r>
            <a:r>
              <a:rPr lang="es-ES" b="1" dirty="0" err="1"/>
              <a:t>Flink</a:t>
            </a:r>
            <a:r>
              <a:rPr lang="es-ES" b="1" dirty="0"/>
              <a:t> (</a:t>
            </a:r>
            <a:r>
              <a:rPr lang="es-ES" b="1" dirty="0" err="1"/>
              <a:t>Streaming</a:t>
            </a:r>
            <a:r>
              <a:rPr lang="es-ES" b="1" dirty="0"/>
              <a:t> Verdadero y Estado)</a:t>
            </a:r>
            <a:br>
              <a:rPr lang="es-ES" b="1" dirty="0"/>
            </a:br>
            <a:endParaRPr lang="es-CO" dirty="0"/>
          </a:p>
        </p:txBody>
      </p:sp>
      <p:sp>
        <p:nvSpPr>
          <p:cNvPr id="3" name="Marcador de contenido 2">
            <a:extLst>
              <a:ext uri="{FF2B5EF4-FFF2-40B4-BE49-F238E27FC236}">
                <a16:creationId xmlns:a16="http://schemas.microsoft.com/office/drawing/2014/main" id="{C860B9F0-2F9F-3D54-B197-1367C816B876}"/>
              </a:ext>
            </a:extLst>
          </p:cNvPr>
          <p:cNvSpPr>
            <a:spLocks noGrp="1"/>
          </p:cNvSpPr>
          <p:nvPr>
            <p:ph idx="1"/>
          </p:nvPr>
        </p:nvSpPr>
        <p:spPr>
          <a:xfrm>
            <a:off x="6771189" y="1825625"/>
            <a:ext cx="4780345" cy="4494152"/>
          </a:xfrm>
        </p:spPr>
        <p:txBody>
          <a:bodyPr>
            <a:normAutofit fontScale="70000" lnSpcReduction="20000"/>
          </a:bodyPr>
          <a:lstStyle/>
          <a:p>
            <a:r>
              <a:rPr lang="es-ES" dirty="0"/>
              <a:t>Apache </a:t>
            </a:r>
            <a:r>
              <a:rPr lang="es-ES" dirty="0" err="1"/>
              <a:t>Flink</a:t>
            </a:r>
            <a:r>
              <a:rPr lang="es-ES" dirty="0"/>
              <a:t> es un motor de procesamiento de </a:t>
            </a:r>
            <a:r>
              <a:rPr lang="es-ES" b="1" dirty="0" err="1"/>
              <a:t>streaming</a:t>
            </a:r>
            <a:r>
              <a:rPr lang="es-ES" b="1" dirty="0"/>
              <a:t> verdadero (evento por evento)</a:t>
            </a:r>
            <a:r>
              <a:rPr lang="es-ES" dirty="0"/>
              <a:t>. Procesa cada evento tan pronto como llega, lo que permite una latencia muy baja. También destaca por su gestión avanzada del estado.</a:t>
            </a:r>
          </a:p>
          <a:p>
            <a:r>
              <a:rPr lang="es-ES" dirty="0"/>
              <a:t>Flujo Continuo: Los datos se procesan evento por evento.</a:t>
            </a:r>
          </a:p>
          <a:p>
            <a:r>
              <a:rPr lang="es-ES" dirty="0"/>
              <a:t>Grafo de Flujo de Datos (DAG): El trabajo de </a:t>
            </a:r>
            <a:r>
              <a:rPr lang="es-ES" dirty="0" err="1"/>
              <a:t>Flink</a:t>
            </a:r>
            <a:r>
              <a:rPr lang="es-ES" dirty="0"/>
              <a:t> se representa como un grafo de operadores (</a:t>
            </a:r>
            <a:r>
              <a:rPr lang="es-ES" dirty="0" err="1"/>
              <a:t>Source</a:t>
            </a:r>
            <a:r>
              <a:rPr lang="es-ES" dirty="0"/>
              <a:t>, </a:t>
            </a:r>
            <a:r>
              <a:rPr lang="es-ES" dirty="0" err="1"/>
              <a:t>Map</a:t>
            </a:r>
            <a:r>
              <a:rPr lang="es-ES" dirty="0"/>
              <a:t>, </a:t>
            </a:r>
            <a:r>
              <a:rPr lang="es-ES" dirty="0" err="1"/>
              <a:t>KeyBy</a:t>
            </a:r>
            <a:r>
              <a:rPr lang="es-ES" dirty="0"/>
              <a:t>, </a:t>
            </a:r>
            <a:r>
              <a:rPr lang="es-ES" dirty="0" err="1"/>
              <a:t>Window</a:t>
            </a:r>
            <a:r>
              <a:rPr lang="es-ES" dirty="0"/>
              <a:t>, </a:t>
            </a:r>
            <a:r>
              <a:rPr lang="es-ES" dirty="0" err="1"/>
              <a:t>Sink</a:t>
            </a:r>
            <a:r>
              <a:rPr lang="es-ES" dirty="0"/>
              <a:t>).</a:t>
            </a:r>
          </a:p>
          <a:p>
            <a:r>
              <a:rPr lang="es-ES" dirty="0"/>
              <a:t>Operadores con Estado: Cada operador puede mantener un estado, lo que es crucial para operaciones complejas como ventanas de tiempo y agregaciones.</a:t>
            </a:r>
            <a:endParaRPr lang="es-CO" dirty="0"/>
          </a:p>
        </p:txBody>
      </p:sp>
      <p:pic>
        <p:nvPicPr>
          <p:cNvPr id="4" name="Imagen 3">
            <a:extLst>
              <a:ext uri="{FF2B5EF4-FFF2-40B4-BE49-F238E27FC236}">
                <a16:creationId xmlns:a16="http://schemas.microsoft.com/office/drawing/2014/main" id="{34FC7042-CA65-E0DB-77AA-5D7D985E057D}"/>
              </a:ext>
            </a:extLst>
          </p:cNvPr>
          <p:cNvPicPr>
            <a:picLocks noChangeAspect="1"/>
          </p:cNvPicPr>
          <p:nvPr/>
        </p:nvPicPr>
        <p:blipFill>
          <a:blip r:embed="rId2"/>
          <a:stretch>
            <a:fillRect/>
          </a:stretch>
        </p:blipFill>
        <p:spPr>
          <a:xfrm>
            <a:off x="405114" y="2055278"/>
            <a:ext cx="6099858" cy="3329903"/>
          </a:xfrm>
          <a:prstGeom prst="rect">
            <a:avLst/>
          </a:prstGeom>
        </p:spPr>
      </p:pic>
    </p:spTree>
    <p:extLst>
      <p:ext uri="{BB962C8B-B14F-4D97-AF65-F5344CB8AC3E}">
        <p14:creationId xmlns:p14="http://schemas.microsoft.com/office/powerpoint/2010/main" val="12982670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85816-9F74-C816-EC0B-F2AB11536E3F}"/>
              </a:ext>
            </a:extLst>
          </p:cNvPr>
          <p:cNvSpPr>
            <a:spLocks noGrp="1"/>
          </p:cNvSpPr>
          <p:nvPr>
            <p:ph type="title"/>
          </p:nvPr>
        </p:nvSpPr>
        <p:spPr/>
        <p:txBody>
          <a:bodyPr>
            <a:normAutofit fontScale="90000"/>
          </a:bodyPr>
          <a:lstStyle/>
          <a:p>
            <a:r>
              <a:rPr lang="es-ES" b="1" dirty="0"/>
              <a:t>Arquitectura de Apache Storm (</a:t>
            </a:r>
            <a:r>
              <a:rPr lang="es-ES" b="1" dirty="0" err="1"/>
              <a:t>Spouts</a:t>
            </a:r>
            <a:r>
              <a:rPr lang="es-ES" b="1" dirty="0"/>
              <a:t> y </a:t>
            </a:r>
            <a:r>
              <a:rPr lang="es-ES" b="1" dirty="0" err="1"/>
              <a:t>Bolts</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F307C4A8-F389-4D7C-3FA2-125B5A406C22}"/>
              </a:ext>
            </a:extLst>
          </p:cNvPr>
          <p:cNvSpPr>
            <a:spLocks noGrp="1"/>
          </p:cNvSpPr>
          <p:nvPr>
            <p:ph idx="1"/>
          </p:nvPr>
        </p:nvSpPr>
        <p:spPr>
          <a:xfrm>
            <a:off x="838200" y="1825625"/>
            <a:ext cx="5169061" cy="4351338"/>
          </a:xfrm>
        </p:spPr>
        <p:txBody>
          <a:bodyPr>
            <a:normAutofit fontScale="70000" lnSpcReduction="20000"/>
          </a:bodyPr>
          <a:lstStyle/>
          <a:p>
            <a:r>
              <a:rPr lang="es-ES" dirty="0"/>
              <a:t>Apache Storm utiliza una topología de </a:t>
            </a:r>
            <a:r>
              <a:rPr lang="es-ES" b="1" dirty="0" err="1"/>
              <a:t>Spouts</a:t>
            </a:r>
            <a:r>
              <a:rPr lang="es-ES" b="1" dirty="0"/>
              <a:t> (fuentes)</a:t>
            </a:r>
            <a:r>
              <a:rPr lang="es-ES" dirty="0"/>
              <a:t> y </a:t>
            </a:r>
            <a:r>
              <a:rPr lang="es-ES" b="1" dirty="0" err="1"/>
              <a:t>Bolts</a:t>
            </a:r>
            <a:r>
              <a:rPr lang="es-ES" b="1" dirty="0"/>
              <a:t> (procesadores)</a:t>
            </a:r>
            <a:r>
              <a:rPr lang="es-ES" dirty="0"/>
              <a:t> para el procesamiento de flujos en tiempo real. Los datos fluyen a través de esta topología en forma de tuplas.</a:t>
            </a:r>
          </a:p>
          <a:p>
            <a:pPr marL="0" indent="0">
              <a:buNone/>
            </a:pPr>
            <a:endParaRPr lang="es-ES" dirty="0"/>
          </a:p>
          <a:p>
            <a:r>
              <a:rPr lang="es-ES" dirty="0" err="1"/>
              <a:t>Spouts</a:t>
            </a:r>
            <a:r>
              <a:rPr lang="es-ES" dirty="0"/>
              <a:t>: Ingiere datos de fuentes externas y los emite como flujos de tuplas.</a:t>
            </a:r>
          </a:p>
          <a:p>
            <a:r>
              <a:rPr lang="es-ES" dirty="0" err="1"/>
              <a:t>Bolts</a:t>
            </a:r>
            <a:r>
              <a:rPr lang="es-ES" dirty="0"/>
              <a:t>: Procesan las tuplas recibidas (filtrado, agregación, transformación, etc.) y pueden emitir nuevas tuplas a otros </a:t>
            </a:r>
            <a:r>
              <a:rPr lang="es-ES" dirty="0" err="1"/>
              <a:t>bolts</a:t>
            </a:r>
            <a:r>
              <a:rPr lang="es-ES" dirty="0"/>
              <a:t>.</a:t>
            </a:r>
          </a:p>
          <a:p>
            <a:r>
              <a:rPr lang="es-ES" dirty="0"/>
              <a:t>Topología: La red de </a:t>
            </a:r>
            <a:r>
              <a:rPr lang="es-ES" dirty="0" err="1"/>
              <a:t>spouts</a:t>
            </a:r>
            <a:r>
              <a:rPr lang="es-ES" dirty="0"/>
              <a:t> y </a:t>
            </a:r>
            <a:r>
              <a:rPr lang="es-ES" dirty="0" err="1"/>
              <a:t>bolts</a:t>
            </a:r>
            <a:r>
              <a:rPr lang="es-ES" dirty="0"/>
              <a:t> define el flujo de procesamiento de datos.</a:t>
            </a:r>
            <a:endParaRPr lang="es-CO" dirty="0"/>
          </a:p>
        </p:txBody>
      </p:sp>
      <p:pic>
        <p:nvPicPr>
          <p:cNvPr id="4" name="Imagen 3">
            <a:extLst>
              <a:ext uri="{FF2B5EF4-FFF2-40B4-BE49-F238E27FC236}">
                <a16:creationId xmlns:a16="http://schemas.microsoft.com/office/drawing/2014/main" id="{F6675EB6-8E5D-0D6A-1924-1EA954A3EBEB}"/>
              </a:ext>
            </a:extLst>
          </p:cNvPr>
          <p:cNvPicPr>
            <a:picLocks noChangeAspect="1"/>
          </p:cNvPicPr>
          <p:nvPr/>
        </p:nvPicPr>
        <p:blipFill>
          <a:blip r:embed="rId2"/>
          <a:stretch>
            <a:fillRect/>
          </a:stretch>
        </p:blipFill>
        <p:spPr>
          <a:xfrm>
            <a:off x="6660265" y="2590403"/>
            <a:ext cx="5169061" cy="2821782"/>
          </a:xfrm>
          <a:prstGeom prst="rect">
            <a:avLst/>
          </a:prstGeom>
        </p:spPr>
      </p:pic>
    </p:spTree>
    <p:extLst>
      <p:ext uri="{BB962C8B-B14F-4D97-AF65-F5344CB8AC3E}">
        <p14:creationId xmlns:p14="http://schemas.microsoft.com/office/powerpoint/2010/main" val="9754101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0398D3BB-20D7-9BF9-B069-4A1B0ED471CA}"/>
              </a:ext>
            </a:extLst>
          </p:cNvPr>
          <p:cNvGraphicFramePr>
            <a:graphicFrameLocks noGrp="1"/>
          </p:cNvGraphicFramePr>
          <p:nvPr>
            <p:ph idx="1"/>
            <p:extLst>
              <p:ext uri="{D42A27DB-BD31-4B8C-83A1-F6EECF244321}">
                <p14:modId xmlns:p14="http://schemas.microsoft.com/office/powerpoint/2010/main" val="4257576262"/>
              </p:ext>
            </p:extLst>
          </p:nvPr>
        </p:nvGraphicFramePr>
        <p:xfrm>
          <a:off x="643467" y="952308"/>
          <a:ext cx="10905069" cy="4953388"/>
        </p:xfrm>
        <a:graphic>
          <a:graphicData uri="http://schemas.openxmlformats.org/drawingml/2006/table">
            <a:tbl>
              <a:tblPr>
                <a:solidFill>
                  <a:schemeClr val="bg1"/>
                </a:solidFill>
              </a:tblPr>
              <a:tblGrid>
                <a:gridCol w="1269353">
                  <a:extLst>
                    <a:ext uri="{9D8B030D-6E8A-4147-A177-3AD203B41FA5}">
                      <a16:colId xmlns:a16="http://schemas.microsoft.com/office/drawing/2014/main" val="234268094"/>
                    </a:ext>
                  </a:extLst>
                </a:gridCol>
                <a:gridCol w="2706826">
                  <a:extLst>
                    <a:ext uri="{9D8B030D-6E8A-4147-A177-3AD203B41FA5}">
                      <a16:colId xmlns:a16="http://schemas.microsoft.com/office/drawing/2014/main" val="2941366237"/>
                    </a:ext>
                  </a:extLst>
                </a:gridCol>
                <a:gridCol w="2497510">
                  <a:extLst>
                    <a:ext uri="{9D8B030D-6E8A-4147-A177-3AD203B41FA5}">
                      <a16:colId xmlns:a16="http://schemas.microsoft.com/office/drawing/2014/main" val="3766353310"/>
                    </a:ext>
                  </a:extLst>
                </a:gridCol>
                <a:gridCol w="2046093">
                  <a:extLst>
                    <a:ext uri="{9D8B030D-6E8A-4147-A177-3AD203B41FA5}">
                      <a16:colId xmlns:a16="http://schemas.microsoft.com/office/drawing/2014/main" val="1491566094"/>
                    </a:ext>
                  </a:extLst>
                </a:gridCol>
                <a:gridCol w="2385287">
                  <a:extLst>
                    <a:ext uri="{9D8B030D-6E8A-4147-A177-3AD203B41FA5}">
                      <a16:colId xmlns:a16="http://schemas.microsoft.com/office/drawing/2014/main" val="3314857892"/>
                    </a:ext>
                  </a:extLst>
                </a:gridCol>
              </a:tblGrid>
              <a:tr h="343784">
                <a:tc>
                  <a:txBody>
                    <a:bodyPr/>
                    <a:lstStyle/>
                    <a:p>
                      <a:pPr rtl="0">
                        <a:buNone/>
                      </a:pPr>
                      <a:r>
                        <a:rPr lang="es-CO" sz="1100" b="1" cap="none" spc="0">
                          <a:solidFill>
                            <a:schemeClr val="tx1"/>
                          </a:solidFill>
                          <a:effectLst/>
                          <a:latin typeface="Google Sans Text"/>
                        </a:rPr>
                        <a:t>Característica</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Apache Spark Streaming</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Amazon Kinesis</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Apache Flink</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Apache Storm</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87721666"/>
                  </a:ext>
                </a:extLst>
              </a:tr>
              <a:tr h="682725">
                <a:tc>
                  <a:txBody>
                    <a:bodyPr/>
                    <a:lstStyle/>
                    <a:p>
                      <a:pPr rtl="0">
                        <a:buNone/>
                      </a:pPr>
                      <a:r>
                        <a:rPr lang="es-CO" sz="1100" b="1" cap="none" spc="0">
                          <a:solidFill>
                            <a:schemeClr val="tx1"/>
                          </a:solidFill>
                          <a:effectLst/>
                          <a:latin typeface="Google Sans Text"/>
                        </a:rPr>
                        <a:t>Modelo de Procesamiento</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Micro-lotes (Micro-batches):</a:t>
                      </a:r>
                      <a:r>
                        <a:rPr lang="es-ES" sz="1100" cap="none" spc="0">
                          <a:solidFill>
                            <a:schemeClr val="tx1"/>
                          </a:solidFill>
                          <a:effectLst/>
                          <a:latin typeface="Google Sans Text"/>
                        </a:rPr>
                        <a:t> Divide el flujo en pequeños bloques de segundos.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Data Streams (Shards):</a:t>
                      </a:r>
                      <a:r>
                        <a:rPr lang="es-ES" sz="1100" cap="none" spc="0">
                          <a:solidFill>
                            <a:schemeClr val="tx1"/>
                          </a:solidFill>
                          <a:effectLst/>
                          <a:latin typeface="Google Sans Text"/>
                        </a:rPr>
                        <a:t> Servicio gestionado basado en fragmentos (shards) y particiones.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Streaming Nativo (Event-driven):</a:t>
                      </a:r>
                      <a:r>
                        <a:rPr lang="es-CO" sz="1100" cap="none" spc="0">
                          <a:solidFill>
                            <a:schemeClr val="tx1"/>
                          </a:solidFill>
                          <a:effectLst/>
                          <a:latin typeface="Google Sans Text"/>
                        </a:rPr>
                        <a:t> Procesa cada evento individualmente apenas llega.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Streaming Nativo (Tuple-based):</a:t>
                      </a:r>
                      <a:r>
                        <a:rPr lang="es-ES" sz="1100" cap="none" spc="0">
                          <a:solidFill>
                            <a:schemeClr val="tx1"/>
                          </a:solidFill>
                          <a:effectLst/>
                          <a:latin typeface="Google Sans Text"/>
                        </a:rPr>
                        <a:t> Procesa tuplas individuales en tiempo real.</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705471953"/>
                  </a:ext>
                </a:extLst>
              </a:tr>
              <a:tr h="513254">
                <a:tc>
                  <a:txBody>
                    <a:bodyPr/>
                    <a:lstStyle/>
                    <a:p>
                      <a:pPr rtl="0">
                        <a:buNone/>
                      </a:pPr>
                      <a:r>
                        <a:rPr lang="es-CO" sz="1100" b="1" cap="none" spc="0">
                          <a:solidFill>
                            <a:schemeClr val="tx1"/>
                          </a:solidFill>
                          <a:effectLst/>
                          <a:latin typeface="Google Sans Text"/>
                        </a:rPr>
                        <a:t>Latencia</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Media/Alta:</a:t>
                      </a:r>
                      <a:r>
                        <a:rPr lang="es-ES" sz="1100" cap="none" spc="0">
                          <a:solidFill>
                            <a:schemeClr val="tx1"/>
                          </a:solidFill>
                          <a:effectLst/>
                          <a:latin typeface="Google Sans Text"/>
                        </a:rPr>
                        <a:t> Segundos (o sub-segundos altos). No es tiempo real puro.</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Baja/Media:</a:t>
                      </a:r>
                      <a:r>
                        <a:rPr lang="es-ES" sz="1100" cap="none" spc="0">
                          <a:solidFill>
                            <a:schemeClr val="tx1"/>
                          </a:solidFill>
                          <a:effectLst/>
                          <a:latin typeface="Google Sans Text"/>
                        </a:rPr>
                        <a:t> ~200ms a segundos (dependiendo de la configuración).</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Muy Baja:</a:t>
                      </a:r>
                      <a:r>
                        <a:rPr lang="es-CO" sz="1100" cap="none" spc="0">
                          <a:solidFill>
                            <a:schemeClr val="tx1"/>
                          </a:solidFill>
                          <a:effectLst/>
                          <a:latin typeface="Google Sans Text"/>
                        </a:rPr>
                        <a:t> Milisegundos.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Extremadamente Baja:</a:t>
                      </a:r>
                      <a:r>
                        <a:rPr lang="es-CO" sz="1100" cap="none" spc="0">
                          <a:solidFill>
                            <a:schemeClr val="tx1"/>
                          </a:solidFill>
                          <a:effectLst/>
                          <a:latin typeface="Google Sans Text"/>
                        </a:rPr>
                        <a:t> Sub-milisegundos.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758355570"/>
                  </a:ext>
                </a:extLst>
              </a:tr>
              <a:tr h="682725">
                <a:tc>
                  <a:txBody>
                    <a:bodyPr/>
                    <a:lstStyle/>
                    <a:p>
                      <a:pPr rtl="0">
                        <a:buNone/>
                      </a:pPr>
                      <a:r>
                        <a:rPr lang="es-CO" sz="1100" b="1" cap="none" spc="0">
                          <a:solidFill>
                            <a:schemeClr val="tx1"/>
                          </a:solidFill>
                          <a:effectLst/>
                          <a:latin typeface="Google Sans Text"/>
                        </a:rPr>
                        <a:t>Garantía de Procesamiento</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Exactly-once:</a:t>
                      </a:r>
                      <a:r>
                        <a:rPr lang="es-CO" sz="1100" cap="none" spc="0">
                          <a:solidFill>
                            <a:schemeClr val="tx1"/>
                          </a:solidFill>
                          <a:effectLst/>
                          <a:latin typeface="Google Sans Text"/>
                        </a:rPr>
                        <a:t> Garantiza que cada registro se procesa una sola vez (gracias a los micro-lotes).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At-least-once:</a:t>
                      </a:r>
                      <a:r>
                        <a:rPr lang="es-ES" sz="1100" cap="none" spc="0">
                          <a:solidFill>
                            <a:schemeClr val="tx1"/>
                          </a:solidFill>
                          <a:effectLst/>
                          <a:latin typeface="Google Sans Text"/>
                        </a:rPr>
                        <a:t> Generalmente. Puede haber duplicados que la app debe manejar.</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Exactly-once:</a:t>
                      </a:r>
                      <a:r>
                        <a:rPr lang="es-CO" sz="1100" cap="none" spc="0">
                          <a:solidFill>
                            <a:schemeClr val="tx1"/>
                          </a:solidFill>
                          <a:effectLst/>
                          <a:latin typeface="Google Sans Text"/>
                        </a:rPr>
                        <a:t> Utiliza snapshots distribuidos para garantizar consistencia exacta.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At-least-once:</a:t>
                      </a:r>
                      <a:r>
                        <a:rPr lang="es-ES" sz="1100" cap="none" spc="0">
                          <a:solidFill>
                            <a:schemeClr val="tx1"/>
                          </a:solidFill>
                          <a:effectLst/>
                          <a:latin typeface="Google Sans Text"/>
                        </a:rPr>
                        <a:t> (Modo estándar). </a:t>
                      </a:r>
                      <a:r>
                        <a:rPr lang="es-ES" sz="1100" i="1" cap="none" spc="0">
                          <a:solidFill>
                            <a:schemeClr val="tx1"/>
                          </a:solidFill>
                          <a:effectLst/>
                          <a:latin typeface="Google Sans Text"/>
                        </a:rPr>
                        <a:t>Trident</a:t>
                      </a:r>
                      <a:r>
                        <a:rPr lang="es-ES" sz="1100" cap="none" spc="0">
                          <a:solidFill>
                            <a:schemeClr val="tx1"/>
                          </a:solidFill>
                          <a:effectLst/>
                          <a:latin typeface="Google Sans Text"/>
                        </a:rPr>
                        <a:t> (extensión) permite exactly-once pero aumenta latencia.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978563060"/>
                  </a:ext>
                </a:extLst>
              </a:tr>
              <a:tr h="682725">
                <a:tc>
                  <a:txBody>
                    <a:bodyPr/>
                    <a:lstStyle/>
                    <a:p>
                      <a:pPr rtl="0">
                        <a:buNone/>
                      </a:pPr>
                      <a:r>
                        <a:rPr lang="es-CO" sz="1100" b="1" cap="none" spc="0">
                          <a:solidFill>
                            <a:schemeClr val="tx1"/>
                          </a:solidFill>
                          <a:effectLst/>
                          <a:latin typeface="Google Sans Text"/>
                        </a:rPr>
                        <a:t>Gestión de Estado</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Buena:</a:t>
                      </a:r>
                      <a:r>
                        <a:rPr lang="es-ES" sz="1100" cap="none" spc="0">
                          <a:solidFill>
                            <a:schemeClr val="tx1"/>
                          </a:solidFill>
                          <a:effectLst/>
                          <a:latin typeface="Google Sans Text"/>
                        </a:rPr>
                        <a:t> Mantiene el estado entre micro-lotes, pero puede ser pesado.</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Limitada:</a:t>
                      </a:r>
                      <a:r>
                        <a:rPr lang="es-ES" sz="1100" cap="none" spc="0">
                          <a:solidFill>
                            <a:schemeClr val="tx1"/>
                          </a:solidFill>
                          <a:effectLst/>
                          <a:latin typeface="Google Sans Text"/>
                        </a:rPr>
                        <a:t> El estado lo gestiona la aplicación consumidora (usando DynamoDB o checkpoints).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Excelente:</a:t>
                      </a:r>
                      <a:r>
                        <a:rPr lang="es-ES" sz="1100" cap="none" spc="0">
                          <a:solidFill>
                            <a:schemeClr val="tx1"/>
                          </a:solidFill>
                          <a:effectLst/>
                          <a:latin typeface="Google Sans Text"/>
                        </a:rPr>
                        <a:t> Su mayor fortaleza. Maneja estados muy grandes y complejos de forma nativa.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Manual/Compleja:</a:t>
                      </a:r>
                      <a:r>
                        <a:rPr lang="es-ES" sz="1100" cap="none" spc="0">
                          <a:solidFill>
                            <a:schemeClr val="tx1"/>
                          </a:solidFill>
                          <a:effectLst/>
                          <a:latin typeface="Google Sans Text"/>
                        </a:rPr>
                        <a:t> Requiere implementación manual o uso de Trident.</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472375934"/>
                  </a:ext>
                </a:extLst>
              </a:tr>
              <a:tr h="682725">
                <a:tc>
                  <a:txBody>
                    <a:bodyPr/>
                    <a:lstStyle/>
                    <a:p>
                      <a:pPr rtl="0">
                        <a:buNone/>
                      </a:pPr>
                      <a:r>
                        <a:rPr lang="es-CO" sz="1100" b="1" cap="none" spc="0">
                          <a:solidFill>
                            <a:schemeClr val="tx1"/>
                          </a:solidFill>
                          <a:effectLst/>
                          <a:latin typeface="Google Sans Text"/>
                        </a:rPr>
                        <a:t>Escalabilidad</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Alta:</a:t>
                      </a:r>
                      <a:r>
                        <a:rPr lang="es-ES" sz="1100" cap="none" spc="0">
                          <a:solidFill>
                            <a:schemeClr val="tx1"/>
                          </a:solidFill>
                          <a:effectLst/>
                          <a:latin typeface="Google Sans Text"/>
                        </a:rPr>
                        <a:t> Escala con el clúster de Spark (YARN, Mesos, K8s).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CO" sz="1100" b="1" cap="none" spc="0">
                          <a:solidFill>
                            <a:schemeClr val="tx1"/>
                          </a:solidFill>
                          <a:effectLst/>
                          <a:latin typeface="Google Sans Text"/>
                        </a:rPr>
                        <a:t>Gestionada:</a:t>
                      </a:r>
                      <a:r>
                        <a:rPr lang="es-CO" sz="1100" cap="none" spc="0">
                          <a:solidFill>
                            <a:schemeClr val="tx1"/>
                          </a:solidFill>
                          <a:effectLst/>
                          <a:latin typeface="Google Sans Text"/>
                        </a:rPr>
                        <a:t> Se escala aumentando el número de "Shards" (fragmentos).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Alta:</a:t>
                      </a:r>
                      <a:r>
                        <a:rPr lang="es-ES" sz="1100" cap="none" spc="0">
                          <a:solidFill>
                            <a:schemeClr val="tx1"/>
                          </a:solidFill>
                          <a:effectLst/>
                          <a:latin typeface="Google Sans Text"/>
                        </a:rPr>
                        <a:t> Escala horizontalmente de forma eficiente y dinámica.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Media:</a:t>
                      </a:r>
                      <a:r>
                        <a:rPr lang="es-ES" sz="1100" cap="none" spc="0">
                          <a:solidFill>
                            <a:schemeClr val="tx1"/>
                          </a:solidFill>
                          <a:effectLst/>
                          <a:latin typeface="Google Sans Text"/>
                        </a:rPr>
                        <a:t> Escala bien, pero la gestión del clúster (Zookeeper) puede ser compleja.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332427005"/>
                  </a:ext>
                </a:extLst>
              </a:tr>
              <a:tr h="682725">
                <a:tc>
                  <a:txBody>
                    <a:bodyPr/>
                    <a:lstStyle/>
                    <a:p>
                      <a:pPr rtl="0">
                        <a:buNone/>
                      </a:pPr>
                      <a:r>
                        <a:rPr lang="es-CO" sz="1100" b="1" cap="none" spc="0">
                          <a:solidFill>
                            <a:schemeClr val="tx1"/>
                          </a:solidFill>
                          <a:effectLst/>
                          <a:latin typeface="Google Sans Text"/>
                        </a:rPr>
                        <a:t>Facilidad de Uso</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Alta (si conoces Spark):</a:t>
                      </a:r>
                      <a:r>
                        <a:rPr lang="es-ES" sz="1100" cap="none" spc="0">
                          <a:solidFill>
                            <a:schemeClr val="tx1"/>
                          </a:solidFill>
                          <a:effectLst/>
                          <a:latin typeface="Google Sans Text"/>
                        </a:rPr>
                        <a:t> Usa las mismas APIs que para Batch (SQL, DataFrames).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Muy Alta:</a:t>
                      </a:r>
                      <a:r>
                        <a:rPr lang="es-ES" sz="1100" cap="none" spc="0">
                          <a:solidFill>
                            <a:schemeClr val="tx1"/>
                          </a:solidFill>
                          <a:effectLst/>
                          <a:latin typeface="Google Sans Text"/>
                        </a:rPr>
                        <a:t> Servicio gestionado (Serverless). Se integra fácil con AWS Lambda.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Media/Difícil:</a:t>
                      </a:r>
                      <a:r>
                        <a:rPr lang="es-ES" sz="1100" cap="none" spc="0">
                          <a:solidFill>
                            <a:schemeClr val="tx1"/>
                          </a:solidFill>
                          <a:effectLst/>
                          <a:latin typeface="Google Sans Text"/>
                        </a:rPr>
                        <a:t> Curva de aprendizaje empinada, APIs potentes pero complejas.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tc>
                  <a:txBody>
                    <a:bodyPr/>
                    <a:lstStyle/>
                    <a:p>
                      <a:pPr rtl="0">
                        <a:buNone/>
                      </a:pPr>
                      <a:r>
                        <a:rPr lang="es-ES" sz="1100" b="1" cap="none" spc="0">
                          <a:solidFill>
                            <a:schemeClr val="tx1"/>
                          </a:solidFill>
                          <a:effectLst/>
                          <a:latin typeface="Google Sans Text"/>
                        </a:rPr>
                        <a:t>Baja:</a:t>
                      </a:r>
                      <a:r>
                        <a:rPr lang="es-ES" sz="1100" cap="none" spc="0">
                          <a:solidFill>
                            <a:schemeClr val="tx1"/>
                          </a:solidFill>
                          <a:effectLst/>
                          <a:latin typeface="Google Sans Text"/>
                        </a:rPr>
                        <a:t> API de bajo nivel. Requiere mucho código "boilerplate".</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911790576"/>
                  </a:ext>
                </a:extLst>
              </a:tr>
              <a:tr h="682725">
                <a:tc>
                  <a:txBody>
                    <a:bodyPr/>
                    <a:lstStyle/>
                    <a:p>
                      <a:pPr rtl="0">
                        <a:buNone/>
                      </a:pPr>
                      <a:r>
                        <a:rPr lang="es-CO" sz="1100" b="1" cap="none" spc="0">
                          <a:solidFill>
                            <a:schemeClr val="tx1"/>
                          </a:solidFill>
                          <a:effectLst/>
                          <a:latin typeface="Google Sans Text"/>
                        </a:rPr>
                        <a:t>Caso de Uso Ideal</a:t>
                      </a:r>
                      <a:endParaRPr lang="es-CO" sz="1100" cap="none" spc="0">
                        <a:solidFill>
                          <a:schemeClr val="tx1"/>
                        </a:solidFill>
                        <a:effectLst/>
                        <a:latin typeface="Google Sans Text"/>
                      </a:endParaRP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rtl="0">
                        <a:buNone/>
                      </a:pPr>
                      <a:r>
                        <a:rPr lang="es-ES" sz="1100" cap="none" spc="0">
                          <a:solidFill>
                            <a:schemeClr val="tx1"/>
                          </a:solidFill>
                          <a:effectLst/>
                          <a:latin typeface="Google Sans Text"/>
                        </a:rPr>
                        <a:t>Procesamiento ETL, integración con Machine Learning, entornos Big Data ya existentes.</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rtl="0">
                        <a:buNone/>
                      </a:pPr>
                      <a:r>
                        <a:rPr lang="es-ES" sz="1100" cap="none" spc="0">
                          <a:solidFill>
                            <a:schemeClr val="tx1"/>
                          </a:solidFill>
                          <a:effectLst/>
                          <a:latin typeface="Google Sans Text"/>
                        </a:rPr>
                        <a:t>Ingesta de datos en AWS, logs, métricas de IoT, analítica sencilla en nube.</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rtl="0">
                        <a:buNone/>
                      </a:pPr>
                      <a:r>
                        <a:rPr lang="es-ES" sz="1100" cap="none" spc="0">
                          <a:solidFill>
                            <a:schemeClr val="tx1"/>
                          </a:solidFill>
                          <a:effectLst/>
                          <a:latin typeface="Google Sans Text"/>
                        </a:rPr>
                        <a:t>Detección de fraude, banca, sistemas complejos que requieren precisión y velocidad.</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tc>
                  <a:txBody>
                    <a:bodyPr/>
                    <a:lstStyle/>
                    <a:p>
                      <a:pPr rtl="0">
                        <a:buNone/>
                      </a:pPr>
                      <a:r>
                        <a:rPr lang="es-ES" sz="1100" cap="none" spc="0">
                          <a:solidFill>
                            <a:schemeClr val="tx1"/>
                          </a:solidFill>
                          <a:effectLst/>
                          <a:latin typeface="Google Sans Text"/>
                        </a:rPr>
                        <a:t>Sistemas </a:t>
                      </a:r>
                      <a:r>
                        <a:rPr lang="es-ES" sz="1100" cap="none" spc="0" err="1">
                          <a:solidFill>
                            <a:schemeClr val="tx1"/>
                          </a:solidFill>
                          <a:effectLst/>
                          <a:latin typeface="Google Sans Text"/>
                        </a:rPr>
                        <a:t>legacy</a:t>
                      </a:r>
                      <a:r>
                        <a:rPr lang="es-ES" sz="1100" cap="none" spc="0">
                          <a:solidFill>
                            <a:schemeClr val="tx1"/>
                          </a:solidFill>
                          <a:effectLst/>
                          <a:latin typeface="Google Sans Text"/>
                        </a:rPr>
                        <a:t> o tareas muy simples que requieren velocidad extrema.</a:t>
                      </a:r>
                    </a:p>
                  </a:txBody>
                  <a:tcPr marL="94419" marR="31007" marT="72630" marB="72630" anchor="ctr">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9050" cap="flat" cmpd="sng" algn="ctr">
                      <a:solidFill>
                        <a:schemeClr val="tx1"/>
                      </a:solidFill>
                      <a:prstDash val="solid"/>
                    </a:lnB>
                    <a:noFill/>
                  </a:tcPr>
                </a:tc>
                <a:extLst>
                  <a:ext uri="{0D108BD9-81ED-4DB2-BD59-A6C34878D82A}">
                    <a16:rowId xmlns:a16="http://schemas.microsoft.com/office/drawing/2014/main" val="2826696029"/>
                  </a:ext>
                </a:extLst>
              </a:tr>
            </a:tbl>
          </a:graphicData>
        </a:graphic>
      </p:graphicFrame>
    </p:spTree>
    <p:extLst>
      <p:ext uri="{BB962C8B-B14F-4D97-AF65-F5344CB8AC3E}">
        <p14:creationId xmlns:p14="http://schemas.microsoft.com/office/powerpoint/2010/main" val="32347405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F77670-3EC5-CC32-4246-D885CDA50CBE}"/>
              </a:ext>
            </a:extLst>
          </p:cNvPr>
          <p:cNvSpPr>
            <a:spLocks noGrp="1"/>
          </p:cNvSpPr>
          <p:nvPr>
            <p:ph type="title"/>
          </p:nvPr>
        </p:nvSpPr>
        <p:spPr/>
        <p:txBody>
          <a:bodyPr/>
          <a:lstStyle/>
          <a:p>
            <a:r>
              <a:rPr lang="es-CO" dirty="0"/>
              <a:t>Reglas fáciles de decisión</a:t>
            </a:r>
          </a:p>
        </p:txBody>
      </p:sp>
      <p:sp>
        <p:nvSpPr>
          <p:cNvPr id="4" name="Rectangle 1">
            <a:extLst>
              <a:ext uri="{FF2B5EF4-FFF2-40B4-BE49-F238E27FC236}">
                <a16:creationId xmlns:a16="http://schemas.microsoft.com/office/drawing/2014/main" id="{8F01F758-B378-75C8-18B7-E3D3C6325122}"/>
              </a:ext>
            </a:extLst>
          </p:cNvPr>
          <p:cNvSpPr>
            <a:spLocks noGrp="1" noChangeArrowheads="1"/>
          </p:cNvSpPr>
          <p:nvPr>
            <p:ph idx="1"/>
          </p:nvPr>
        </p:nvSpPr>
        <p:spPr bwMode="auto">
          <a:xfrm>
            <a:off x="838199" y="1952997"/>
            <a:ext cx="1051559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s-CO" altLang="es-CO" sz="2400" b="1" i="0" u="none" strike="noStrike" cap="none" normalizeH="0" baseline="0" dirty="0">
                <a:ln>
                  <a:noFill/>
                </a:ln>
                <a:solidFill>
                  <a:schemeClr val="tx1"/>
                </a:solidFill>
                <a:effectLst/>
                <a:latin typeface="Arial" panose="020B0604020202020204" pitchFamily="34" charset="0"/>
              </a:rPr>
              <a:t>Elige </a:t>
            </a:r>
            <a:r>
              <a:rPr kumimoji="0" lang="es-CO" altLang="es-CO" sz="2400" b="1" i="0" u="none" strike="noStrike" cap="none" normalizeH="0" baseline="0" dirty="0" err="1">
                <a:ln>
                  <a:noFill/>
                </a:ln>
                <a:solidFill>
                  <a:schemeClr val="tx1"/>
                </a:solidFill>
                <a:effectLst/>
                <a:latin typeface="Arial" panose="020B0604020202020204" pitchFamily="34" charset="0"/>
              </a:rPr>
              <a:t>Spark</a:t>
            </a:r>
            <a:r>
              <a:rPr kumimoji="0" lang="es-CO" altLang="es-CO" sz="2400" b="1" i="0" u="none" strike="noStrike" cap="none" normalizeH="0" baseline="0" dirty="0">
                <a:ln>
                  <a:noFill/>
                </a:ln>
                <a:solidFill>
                  <a:schemeClr val="tx1"/>
                </a:solidFill>
                <a:effectLst/>
                <a:latin typeface="Arial" panose="020B0604020202020204" pitchFamily="34" charset="0"/>
              </a:rPr>
              <a:t> </a:t>
            </a:r>
            <a:r>
              <a:rPr kumimoji="0" lang="es-CO" altLang="es-CO" sz="2400" b="1" i="0" u="none" strike="noStrike" cap="none" normalizeH="0" baseline="0" dirty="0" err="1">
                <a:ln>
                  <a:noFill/>
                </a:ln>
                <a:solidFill>
                  <a:schemeClr val="tx1"/>
                </a:solidFill>
                <a:effectLst/>
                <a:latin typeface="Arial" panose="020B0604020202020204" pitchFamily="34" charset="0"/>
              </a:rPr>
              <a:t>Streaming</a:t>
            </a:r>
            <a:r>
              <a:rPr kumimoji="0" lang="es-CO" altLang="es-CO" sz="2400" b="1" i="0" u="none" strike="noStrike" cap="none" normalizeH="0" baseline="0" dirty="0">
                <a:ln>
                  <a:noFill/>
                </a:ln>
                <a:solidFill>
                  <a:schemeClr val="tx1"/>
                </a:solidFill>
                <a:effectLst/>
                <a:latin typeface="Arial" panose="020B0604020202020204" pitchFamily="34" charset="0"/>
              </a:rPr>
              <a:t> si:</a:t>
            </a:r>
            <a:r>
              <a:rPr kumimoji="0" lang="es-CO" altLang="es-CO" sz="2400" b="0" i="0" u="none" strike="noStrike" cap="none" normalizeH="0" baseline="0" dirty="0">
                <a:ln>
                  <a:noFill/>
                </a:ln>
                <a:solidFill>
                  <a:schemeClr val="tx1"/>
                </a:solidFill>
                <a:effectLst/>
                <a:latin typeface="Arial" panose="020B0604020202020204" pitchFamily="34" charset="0"/>
              </a:rPr>
              <a:t> Ya tienes un ecosistema Hadoop/</a:t>
            </a:r>
            <a:r>
              <a:rPr kumimoji="0" lang="es-CO" altLang="es-CO" sz="2400" b="0" i="0" u="none" strike="noStrike" cap="none" normalizeH="0" baseline="0" dirty="0" err="1">
                <a:ln>
                  <a:noFill/>
                </a:ln>
                <a:solidFill>
                  <a:schemeClr val="tx1"/>
                </a:solidFill>
                <a:effectLst/>
                <a:latin typeface="Arial" panose="020B0604020202020204" pitchFamily="34" charset="0"/>
              </a:rPr>
              <a:t>Spark</a:t>
            </a:r>
            <a:r>
              <a:rPr kumimoji="0" lang="es-CO" altLang="es-CO" sz="2400" b="0" i="0" u="none" strike="noStrike" cap="none" normalizeH="0" baseline="0" dirty="0">
                <a:ln>
                  <a:noFill/>
                </a:ln>
                <a:solidFill>
                  <a:schemeClr val="tx1"/>
                </a:solidFill>
                <a:effectLst/>
                <a:latin typeface="Arial" panose="020B0604020202020204" pitchFamily="34" charset="0"/>
              </a:rPr>
              <a:t> y no necesitas latencia de milisegundos (ej. </a:t>
            </a:r>
            <a:r>
              <a:rPr kumimoji="0" lang="es-CO" altLang="es-CO" sz="2400" b="0" i="0" u="none" strike="noStrike" cap="none" normalizeH="0" baseline="0" dirty="0" err="1">
                <a:ln>
                  <a:noFill/>
                </a:ln>
                <a:solidFill>
                  <a:schemeClr val="tx1"/>
                </a:solidFill>
                <a:effectLst/>
                <a:latin typeface="Arial" panose="020B0604020202020204" pitchFamily="34" charset="0"/>
              </a:rPr>
              <a:t>ETLs</a:t>
            </a:r>
            <a:r>
              <a:rPr kumimoji="0" lang="es-CO" altLang="es-CO" sz="2400" b="0" i="0" u="none" strike="noStrike" cap="none" normalizeH="0" baseline="0" dirty="0">
                <a:ln>
                  <a:noFill/>
                </a:ln>
                <a:solidFill>
                  <a:schemeClr val="tx1"/>
                </a:solidFill>
                <a:effectLst/>
                <a:latin typeface="Arial" panose="020B0604020202020204" pitchFamily="34" charset="0"/>
              </a:rPr>
              <a:t> nocturnos o reportes cada 5 segundos).</a:t>
            </a:r>
          </a:p>
          <a:p>
            <a:pPr eaLnBrk="0" fontAlgn="base" hangingPunct="0">
              <a:lnSpc>
                <a:spcPct val="100000"/>
              </a:lnSpc>
              <a:spcBef>
                <a:spcPct val="0"/>
              </a:spcBef>
              <a:spcAft>
                <a:spcPct val="0"/>
              </a:spcAft>
            </a:pPr>
            <a:r>
              <a:rPr kumimoji="0" lang="es-CO" altLang="es-CO" sz="2400" b="1" i="0" u="none" strike="noStrike" cap="none" normalizeH="0" baseline="0" dirty="0">
                <a:ln>
                  <a:noFill/>
                </a:ln>
                <a:solidFill>
                  <a:schemeClr val="tx1"/>
                </a:solidFill>
                <a:effectLst/>
                <a:latin typeface="Arial" panose="020B0604020202020204" pitchFamily="34" charset="0"/>
              </a:rPr>
              <a:t>Elige Amazon </a:t>
            </a:r>
            <a:r>
              <a:rPr kumimoji="0" lang="es-CO" altLang="es-CO" sz="2400" b="1" i="0" u="none" strike="noStrike" cap="none" normalizeH="0" baseline="0" dirty="0" err="1">
                <a:ln>
                  <a:noFill/>
                </a:ln>
                <a:solidFill>
                  <a:schemeClr val="tx1"/>
                </a:solidFill>
                <a:effectLst/>
                <a:latin typeface="Arial" panose="020B0604020202020204" pitchFamily="34" charset="0"/>
              </a:rPr>
              <a:t>Kinesis</a:t>
            </a:r>
            <a:r>
              <a:rPr kumimoji="0" lang="es-CO" altLang="es-CO" sz="2400" b="1" i="0" u="none" strike="noStrike" cap="none" normalizeH="0" baseline="0" dirty="0">
                <a:ln>
                  <a:noFill/>
                </a:ln>
                <a:solidFill>
                  <a:schemeClr val="tx1"/>
                </a:solidFill>
                <a:effectLst/>
                <a:latin typeface="Arial" panose="020B0604020202020204" pitchFamily="34" charset="0"/>
              </a:rPr>
              <a:t> si:</a:t>
            </a:r>
            <a:r>
              <a:rPr kumimoji="0" lang="es-CO" altLang="es-CO" sz="2400" b="0" i="0" u="none" strike="noStrike" cap="none" normalizeH="0" baseline="0" dirty="0">
                <a:ln>
                  <a:noFill/>
                </a:ln>
                <a:solidFill>
                  <a:schemeClr val="tx1"/>
                </a:solidFill>
                <a:effectLst/>
                <a:latin typeface="Arial" panose="020B0604020202020204" pitchFamily="34" charset="0"/>
              </a:rPr>
              <a:t> Estás en AWS, no quieres administrar servidores (Kafka vs </a:t>
            </a:r>
            <a:r>
              <a:rPr kumimoji="0" lang="es-CO" altLang="es-CO" sz="2400" b="0" i="0" u="none" strike="noStrike" cap="none" normalizeH="0" baseline="0" dirty="0" err="1">
                <a:ln>
                  <a:noFill/>
                </a:ln>
                <a:solidFill>
                  <a:schemeClr val="tx1"/>
                </a:solidFill>
                <a:effectLst/>
                <a:latin typeface="Arial" panose="020B0604020202020204" pitchFamily="34" charset="0"/>
              </a:rPr>
              <a:t>Kinesis</a:t>
            </a:r>
            <a:r>
              <a:rPr kumimoji="0" lang="es-CO" altLang="es-CO" sz="2400" b="0" i="0" u="none" strike="noStrike" cap="none" normalizeH="0" baseline="0" dirty="0">
                <a:ln>
                  <a:noFill/>
                </a:ln>
                <a:solidFill>
                  <a:schemeClr val="tx1"/>
                </a:solidFill>
                <a:effectLst/>
                <a:latin typeface="Arial" panose="020B0604020202020204" pitchFamily="34" charset="0"/>
              </a:rPr>
              <a:t>) y necesitas conectar datos rápido a S3, </a:t>
            </a:r>
            <a:r>
              <a:rPr kumimoji="0" lang="es-CO" altLang="es-CO" sz="2400" b="0" i="0" u="none" strike="noStrike" cap="none" normalizeH="0" baseline="0" dirty="0" err="1">
                <a:ln>
                  <a:noFill/>
                </a:ln>
                <a:solidFill>
                  <a:schemeClr val="tx1"/>
                </a:solidFill>
                <a:effectLst/>
                <a:latin typeface="Arial" panose="020B0604020202020204" pitchFamily="34" charset="0"/>
              </a:rPr>
              <a:t>Redshift</a:t>
            </a:r>
            <a:r>
              <a:rPr kumimoji="0" lang="es-CO" altLang="es-CO" sz="2400" b="0" i="0" u="none" strike="noStrike" cap="none" normalizeH="0" baseline="0" dirty="0">
                <a:ln>
                  <a:noFill/>
                </a:ln>
                <a:solidFill>
                  <a:schemeClr val="tx1"/>
                </a:solidFill>
                <a:effectLst/>
                <a:latin typeface="Arial" panose="020B0604020202020204" pitchFamily="34" charset="0"/>
              </a:rPr>
              <a:t> o Lambda.</a:t>
            </a:r>
          </a:p>
          <a:p>
            <a:pPr eaLnBrk="0" fontAlgn="base" hangingPunct="0">
              <a:lnSpc>
                <a:spcPct val="100000"/>
              </a:lnSpc>
              <a:spcBef>
                <a:spcPct val="0"/>
              </a:spcBef>
              <a:spcAft>
                <a:spcPct val="0"/>
              </a:spcAft>
            </a:pPr>
            <a:r>
              <a:rPr kumimoji="0" lang="es-CO" altLang="es-CO" sz="2400" b="1" i="0" u="none" strike="noStrike" cap="none" normalizeH="0" baseline="0" dirty="0">
                <a:ln>
                  <a:noFill/>
                </a:ln>
                <a:solidFill>
                  <a:schemeClr val="tx1"/>
                </a:solidFill>
                <a:effectLst/>
                <a:latin typeface="Arial" panose="020B0604020202020204" pitchFamily="34" charset="0"/>
              </a:rPr>
              <a:t>Elige Apache </a:t>
            </a:r>
            <a:r>
              <a:rPr kumimoji="0" lang="es-CO" altLang="es-CO" sz="2400" b="1" i="0" u="none" strike="noStrike" cap="none" normalizeH="0" baseline="0" dirty="0" err="1">
                <a:ln>
                  <a:noFill/>
                </a:ln>
                <a:solidFill>
                  <a:schemeClr val="tx1"/>
                </a:solidFill>
                <a:effectLst/>
                <a:latin typeface="Arial" panose="020B0604020202020204" pitchFamily="34" charset="0"/>
              </a:rPr>
              <a:t>Flink</a:t>
            </a:r>
            <a:r>
              <a:rPr kumimoji="0" lang="es-CO" altLang="es-CO" sz="2400" b="1" i="0" u="none" strike="noStrike" cap="none" normalizeH="0" baseline="0" dirty="0">
                <a:ln>
                  <a:noFill/>
                </a:ln>
                <a:solidFill>
                  <a:schemeClr val="tx1"/>
                </a:solidFill>
                <a:effectLst/>
                <a:latin typeface="Arial" panose="020B0604020202020204" pitchFamily="34" charset="0"/>
              </a:rPr>
              <a:t> si:</a:t>
            </a:r>
            <a:r>
              <a:rPr kumimoji="0" lang="es-CO" altLang="es-CO" sz="2400" b="0" i="0" u="none" strike="noStrike" cap="none" normalizeH="0" baseline="0" dirty="0">
                <a:ln>
                  <a:noFill/>
                </a:ln>
                <a:solidFill>
                  <a:schemeClr val="tx1"/>
                </a:solidFill>
                <a:effectLst/>
                <a:latin typeface="Arial" panose="020B0604020202020204" pitchFamily="34" charset="0"/>
              </a:rPr>
              <a:t> Necesitas lo mejor de ambos mundos (baja latencia y garantías exactas). Es el estándar moderno para aplicaciones críticas (ej. bancos).</a:t>
            </a:r>
          </a:p>
          <a:p>
            <a:pPr eaLnBrk="0" fontAlgn="base" hangingPunct="0">
              <a:lnSpc>
                <a:spcPct val="100000"/>
              </a:lnSpc>
              <a:spcBef>
                <a:spcPct val="0"/>
              </a:spcBef>
              <a:spcAft>
                <a:spcPct val="0"/>
              </a:spcAft>
            </a:pPr>
            <a:r>
              <a:rPr kumimoji="0" lang="es-CO" altLang="es-CO" sz="2400" b="1" i="0" u="none" strike="noStrike" cap="none" normalizeH="0" baseline="0" dirty="0">
                <a:ln>
                  <a:noFill/>
                </a:ln>
                <a:solidFill>
                  <a:schemeClr val="tx1"/>
                </a:solidFill>
                <a:effectLst/>
                <a:latin typeface="Arial" panose="020B0604020202020204" pitchFamily="34" charset="0"/>
              </a:rPr>
              <a:t>Elige Apache Storm si:</a:t>
            </a:r>
            <a:r>
              <a:rPr kumimoji="0" lang="es-CO" altLang="es-CO" sz="2400" b="0" i="0" u="none" strike="noStrike" cap="none" normalizeH="0" baseline="0" dirty="0">
                <a:ln>
                  <a:noFill/>
                </a:ln>
                <a:solidFill>
                  <a:schemeClr val="tx1"/>
                </a:solidFill>
                <a:effectLst/>
                <a:latin typeface="Arial" panose="020B0604020202020204" pitchFamily="34" charset="0"/>
              </a:rPr>
              <a:t> Tienes un sistema heredado o necesitas latencia </a:t>
            </a:r>
            <a:r>
              <a:rPr kumimoji="0" lang="es-CO" altLang="es-CO" sz="2400" b="0" i="0" u="none" strike="noStrike" cap="none" normalizeH="0" baseline="0" dirty="0" err="1">
                <a:ln>
                  <a:noFill/>
                </a:ln>
                <a:solidFill>
                  <a:schemeClr val="tx1"/>
                </a:solidFill>
                <a:effectLst/>
                <a:latin typeface="Arial" panose="020B0604020202020204" pitchFamily="34" charset="0"/>
              </a:rPr>
              <a:t>ultra-baja</a:t>
            </a:r>
            <a:r>
              <a:rPr kumimoji="0" lang="es-CO" altLang="es-CO" sz="2400" b="0" i="0" u="none" strike="noStrike" cap="none" normalizeH="0" baseline="0" dirty="0">
                <a:ln>
                  <a:noFill/>
                </a:ln>
                <a:solidFill>
                  <a:schemeClr val="tx1"/>
                </a:solidFill>
                <a:effectLst/>
                <a:latin typeface="Arial" panose="020B0604020202020204" pitchFamily="34" charset="0"/>
              </a:rPr>
              <a:t> para tareas muy simples sin estado complejo (aunque hoy en día </a:t>
            </a:r>
            <a:r>
              <a:rPr kumimoji="0" lang="es-CO" altLang="es-CO" sz="2400" b="0" i="0" u="none" strike="noStrike" cap="none" normalizeH="0" baseline="0" dirty="0" err="1">
                <a:ln>
                  <a:noFill/>
                </a:ln>
                <a:solidFill>
                  <a:schemeClr val="tx1"/>
                </a:solidFill>
                <a:effectLst/>
                <a:latin typeface="Arial" panose="020B0604020202020204" pitchFamily="34" charset="0"/>
              </a:rPr>
              <a:t>Flink</a:t>
            </a:r>
            <a:r>
              <a:rPr kumimoji="0" lang="es-CO" altLang="es-CO" sz="2400" b="0" i="0" u="none" strike="noStrike" cap="none" normalizeH="0" baseline="0" dirty="0">
                <a:ln>
                  <a:noFill/>
                </a:ln>
                <a:solidFill>
                  <a:schemeClr val="tx1"/>
                </a:solidFill>
                <a:effectLst/>
                <a:latin typeface="Arial" panose="020B0604020202020204" pitchFamily="34" charset="0"/>
              </a:rPr>
              <a:t> suele reemplazarlo).</a:t>
            </a:r>
          </a:p>
        </p:txBody>
      </p:sp>
    </p:spTree>
    <p:extLst>
      <p:ext uri="{BB962C8B-B14F-4D97-AF65-F5344CB8AC3E}">
        <p14:creationId xmlns:p14="http://schemas.microsoft.com/office/powerpoint/2010/main" val="454876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007D4A-76AA-2F6F-EFC7-D17EA48445F6}"/>
              </a:ext>
            </a:extLst>
          </p:cNvPr>
          <p:cNvSpPr>
            <a:spLocks noGrp="1"/>
          </p:cNvSpPr>
          <p:nvPr>
            <p:ph type="title"/>
          </p:nvPr>
        </p:nvSpPr>
        <p:spPr/>
        <p:txBody>
          <a:bodyPr/>
          <a:lstStyle/>
          <a:p>
            <a:r>
              <a:rPr lang="es-CO" dirty="0"/>
              <a:t>Clasificación de </a:t>
            </a:r>
            <a:r>
              <a:rPr lang="es-CO" dirty="0" err="1"/>
              <a:t>Streaming</a:t>
            </a:r>
            <a:r>
              <a:rPr lang="es-CO" dirty="0"/>
              <a:t> </a:t>
            </a:r>
            <a:br>
              <a:rPr lang="es-CO" dirty="0"/>
            </a:br>
            <a:endParaRPr lang="es-CO" dirty="0"/>
          </a:p>
        </p:txBody>
      </p:sp>
      <p:graphicFrame>
        <p:nvGraphicFramePr>
          <p:cNvPr id="4" name="Marcador de contenido 3">
            <a:extLst>
              <a:ext uri="{FF2B5EF4-FFF2-40B4-BE49-F238E27FC236}">
                <a16:creationId xmlns:a16="http://schemas.microsoft.com/office/drawing/2014/main" id="{045F920B-72FD-E556-BD1F-FDC819E5E582}"/>
              </a:ext>
            </a:extLst>
          </p:cNvPr>
          <p:cNvGraphicFramePr>
            <a:graphicFrameLocks noGrp="1"/>
          </p:cNvGraphicFramePr>
          <p:nvPr>
            <p:ph idx="1"/>
            <p:extLst>
              <p:ext uri="{D42A27DB-BD31-4B8C-83A1-F6EECF244321}">
                <p14:modId xmlns:p14="http://schemas.microsoft.com/office/powerpoint/2010/main" val="4207049054"/>
              </p:ext>
            </p:extLst>
          </p:nvPr>
        </p:nvGraphicFramePr>
        <p:xfrm>
          <a:off x="1022293" y="1802232"/>
          <a:ext cx="10284736" cy="4432088"/>
        </p:xfrm>
        <a:graphic>
          <a:graphicData uri="http://schemas.openxmlformats.org/drawingml/2006/table">
            <a:tbl>
              <a:tblPr/>
              <a:tblGrid>
                <a:gridCol w="2571184">
                  <a:extLst>
                    <a:ext uri="{9D8B030D-6E8A-4147-A177-3AD203B41FA5}">
                      <a16:colId xmlns:a16="http://schemas.microsoft.com/office/drawing/2014/main" val="2119569914"/>
                    </a:ext>
                  </a:extLst>
                </a:gridCol>
                <a:gridCol w="2571184">
                  <a:extLst>
                    <a:ext uri="{9D8B030D-6E8A-4147-A177-3AD203B41FA5}">
                      <a16:colId xmlns:a16="http://schemas.microsoft.com/office/drawing/2014/main" val="3264539881"/>
                    </a:ext>
                  </a:extLst>
                </a:gridCol>
                <a:gridCol w="2571184">
                  <a:extLst>
                    <a:ext uri="{9D8B030D-6E8A-4147-A177-3AD203B41FA5}">
                      <a16:colId xmlns:a16="http://schemas.microsoft.com/office/drawing/2014/main" val="1450324334"/>
                    </a:ext>
                  </a:extLst>
                </a:gridCol>
                <a:gridCol w="2571184">
                  <a:extLst>
                    <a:ext uri="{9D8B030D-6E8A-4147-A177-3AD203B41FA5}">
                      <a16:colId xmlns:a16="http://schemas.microsoft.com/office/drawing/2014/main" val="3892428006"/>
                    </a:ext>
                  </a:extLst>
                </a:gridCol>
              </a:tblGrid>
              <a:tr h="371456">
                <a:tc>
                  <a:txBody>
                    <a:bodyPr/>
                    <a:lstStyle/>
                    <a:p>
                      <a:pPr rtl="0">
                        <a:buNone/>
                      </a:pPr>
                      <a:r>
                        <a:rPr lang="es-CO" sz="1600" b="1">
                          <a:solidFill>
                            <a:srgbClr val="1F1F1F"/>
                          </a:solidFill>
                          <a:effectLst/>
                          <a:latin typeface="Google Sans Text"/>
                        </a:rPr>
                        <a:t>Clasificación</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b="1">
                          <a:solidFill>
                            <a:srgbClr val="1F1F1F"/>
                          </a:solidFill>
                          <a:effectLst/>
                          <a:latin typeface="Google Sans Text"/>
                        </a:rPr>
                        <a:t>Ejemplos</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b="1">
                          <a:solidFill>
                            <a:srgbClr val="1F1F1F"/>
                          </a:solidFill>
                          <a:effectLst/>
                          <a:latin typeface="Google Sans Text"/>
                        </a:rPr>
                        <a:t>Latencia (medida en)</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b="1">
                          <a:solidFill>
                            <a:srgbClr val="1F1F1F"/>
                          </a:solidFill>
                          <a:effectLst/>
                          <a:latin typeface="Google Sans Text"/>
                        </a:rPr>
                        <a:t>Tolerancia al retraso</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946366"/>
                  </a:ext>
                </a:extLst>
              </a:tr>
              <a:tr h="1326627">
                <a:tc>
                  <a:txBody>
                    <a:bodyPr/>
                    <a:lstStyle/>
                    <a:p>
                      <a:pPr rtl="0">
                        <a:buNone/>
                      </a:pPr>
                      <a:r>
                        <a:rPr lang="es-CO" sz="1600" b="1" dirty="0">
                          <a:solidFill>
                            <a:srgbClr val="1F1F1F"/>
                          </a:solidFill>
                          <a:effectLst/>
                          <a:latin typeface="Google Sans Text"/>
                        </a:rPr>
                        <a:t>Duro / Estricto</a:t>
                      </a:r>
                      <a:endParaRPr lang="es-CO" sz="1600" dirty="0">
                        <a:solidFill>
                          <a:srgbClr val="1F1F1F"/>
                        </a:solidFill>
                        <a:effectLst/>
                        <a:latin typeface="Google Sans Text"/>
                      </a:endParaRPr>
                    </a:p>
                    <a:p>
                      <a:pPr rtl="0">
                        <a:buNone/>
                      </a:pPr>
                      <a:br>
                        <a:rPr lang="es-CO" sz="1600" dirty="0">
                          <a:solidFill>
                            <a:srgbClr val="1F1F1F"/>
                          </a:solidFill>
                          <a:effectLst/>
                          <a:latin typeface="Google Sans Text"/>
                        </a:rPr>
                      </a:br>
                      <a:endParaRPr lang="es-CO" sz="1600" dirty="0">
                        <a:solidFill>
                          <a:srgbClr val="1F1F1F"/>
                        </a:solidFill>
                        <a:effectLst/>
                        <a:latin typeface="Google Sans Text"/>
                      </a:endParaRPr>
                    </a:p>
                    <a:p>
                      <a:pPr rtl="0">
                        <a:buNone/>
                      </a:pPr>
                      <a:r>
                        <a:rPr lang="es-CO" sz="1600" i="1" dirty="0">
                          <a:solidFill>
                            <a:srgbClr val="1F1F1F"/>
                          </a:solidFill>
                          <a:effectLst/>
                          <a:latin typeface="Google Sans Text"/>
                        </a:rPr>
                        <a:t>(</a:t>
                      </a:r>
                      <a:r>
                        <a:rPr lang="es-CO" sz="1600" i="1" dirty="0" err="1">
                          <a:solidFill>
                            <a:srgbClr val="1F1F1F"/>
                          </a:solidFill>
                          <a:effectLst/>
                          <a:latin typeface="Google Sans Text"/>
                        </a:rPr>
                        <a:t>Hard</a:t>
                      </a:r>
                      <a:r>
                        <a:rPr lang="es-CO" sz="1600" i="1" dirty="0">
                          <a:solidFill>
                            <a:srgbClr val="1F1F1F"/>
                          </a:solidFill>
                          <a:effectLst/>
                          <a:latin typeface="Google Sans Text"/>
                        </a:rPr>
                        <a:t>)</a:t>
                      </a:r>
                      <a:endParaRPr lang="es-CO" sz="1600" dirty="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a:solidFill>
                            <a:srgbClr val="1F1F1F"/>
                          </a:solidFill>
                          <a:effectLst/>
                          <a:latin typeface="Google Sans Text"/>
                        </a:rPr>
                        <a:t>Marcapasos, frenos antibloqueo (ABS).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a:solidFill>
                            <a:srgbClr val="1F1F1F"/>
                          </a:solidFill>
                          <a:effectLst/>
                          <a:latin typeface="Google Sans Text"/>
                        </a:rPr>
                        <a:t>Microsegundos – Milisegundos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b="1">
                          <a:solidFill>
                            <a:srgbClr val="1F1F1F"/>
                          </a:solidFill>
                          <a:effectLst/>
                          <a:latin typeface="Google Sans Text"/>
                        </a:rPr>
                        <a:t>Ninguna</a:t>
                      </a:r>
                      <a:endParaRPr lang="es-ES" sz="1600">
                        <a:solidFill>
                          <a:srgbClr val="1F1F1F"/>
                        </a:solidFill>
                        <a:effectLst/>
                        <a:latin typeface="Google Sans Text"/>
                      </a:endParaRPr>
                    </a:p>
                    <a:p>
                      <a:pPr rtl="0">
                        <a:buNone/>
                      </a:pPr>
                      <a:br>
                        <a:rPr lang="es-ES" sz="1600">
                          <a:solidFill>
                            <a:srgbClr val="1F1F1F"/>
                          </a:solidFill>
                          <a:effectLst/>
                          <a:latin typeface="Google Sans Text"/>
                        </a:rPr>
                      </a:br>
                      <a:endParaRPr lang="es-ES" sz="1600">
                        <a:solidFill>
                          <a:srgbClr val="1F1F1F"/>
                        </a:solidFill>
                        <a:effectLst/>
                        <a:latin typeface="Google Sans Text"/>
                      </a:endParaRPr>
                    </a:p>
                    <a:p>
                      <a:pPr rtl="0">
                        <a:buNone/>
                      </a:pPr>
                      <a:r>
                        <a:rPr lang="es-ES" sz="1600">
                          <a:solidFill>
                            <a:srgbClr val="1F1F1F"/>
                          </a:solidFill>
                          <a:effectLst/>
                          <a:latin typeface="Google Sans Text"/>
                        </a:rPr>
                        <a:t>Fallo total del sistema, posible pérdida de vidas.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3576437"/>
                  </a:ext>
                </a:extLst>
              </a:tr>
              <a:tr h="1214814">
                <a:tc>
                  <a:txBody>
                    <a:bodyPr/>
                    <a:lstStyle/>
                    <a:p>
                      <a:pPr rtl="0">
                        <a:buNone/>
                      </a:pPr>
                      <a:r>
                        <a:rPr lang="es-CO" sz="1600" b="1" dirty="0">
                          <a:solidFill>
                            <a:srgbClr val="1F1F1F"/>
                          </a:solidFill>
                          <a:effectLst/>
                          <a:latin typeface="Google Sans Text"/>
                        </a:rPr>
                        <a:t>Suave / Blando</a:t>
                      </a:r>
                      <a:endParaRPr lang="es-CO" sz="1600" dirty="0">
                        <a:solidFill>
                          <a:srgbClr val="1F1F1F"/>
                        </a:solidFill>
                        <a:effectLst/>
                        <a:latin typeface="Google Sans Text"/>
                      </a:endParaRPr>
                    </a:p>
                    <a:p>
                      <a:pPr rtl="0">
                        <a:buNone/>
                      </a:pPr>
                      <a:br>
                        <a:rPr lang="es-CO" sz="1600" dirty="0">
                          <a:solidFill>
                            <a:srgbClr val="1F1F1F"/>
                          </a:solidFill>
                          <a:effectLst/>
                          <a:latin typeface="Google Sans Text"/>
                        </a:rPr>
                      </a:br>
                      <a:endParaRPr lang="es-CO" sz="1600" dirty="0">
                        <a:solidFill>
                          <a:srgbClr val="1F1F1F"/>
                        </a:solidFill>
                        <a:effectLst/>
                        <a:latin typeface="Google Sans Text"/>
                      </a:endParaRPr>
                    </a:p>
                    <a:p>
                      <a:pPr rtl="0">
                        <a:buNone/>
                      </a:pPr>
                      <a:r>
                        <a:rPr lang="es-CO" sz="1600" i="1" dirty="0">
                          <a:solidFill>
                            <a:srgbClr val="1F1F1F"/>
                          </a:solidFill>
                          <a:effectLst/>
                          <a:latin typeface="Google Sans Text"/>
                        </a:rPr>
                        <a:t>(</a:t>
                      </a:r>
                      <a:r>
                        <a:rPr lang="es-CO" sz="1600" i="1" dirty="0" err="1">
                          <a:solidFill>
                            <a:srgbClr val="1F1F1F"/>
                          </a:solidFill>
                          <a:effectLst/>
                          <a:latin typeface="Google Sans Text"/>
                        </a:rPr>
                        <a:t>Soft</a:t>
                      </a:r>
                      <a:r>
                        <a:rPr lang="es-CO" sz="1600" i="1" dirty="0">
                          <a:solidFill>
                            <a:srgbClr val="1F1F1F"/>
                          </a:solidFill>
                          <a:effectLst/>
                          <a:latin typeface="Google Sans Text"/>
                        </a:rPr>
                        <a:t>)</a:t>
                      </a:r>
                      <a:endParaRPr lang="es-CO" sz="1600" dirty="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a:solidFill>
                            <a:srgbClr val="1F1F1F"/>
                          </a:solidFill>
                          <a:effectLst/>
                          <a:latin typeface="Google Sans Text"/>
                        </a:rPr>
                        <a:t>Sistema de reservas de aerolíneas, cotizaciones de bolsa en línea, VoIP (Skype).</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a:solidFill>
                            <a:srgbClr val="1F1F1F"/>
                          </a:solidFill>
                          <a:effectLst/>
                          <a:latin typeface="Google Sans Text"/>
                        </a:rPr>
                        <a:t>Milisegundos – Segundos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b="1">
                          <a:solidFill>
                            <a:srgbClr val="1F1F1F"/>
                          </a:solidFill>
                          <a:effectLst/>
                          <a:latin typeface="Google Sans Text"/>
                        </a:rPr>
                        <a:t>Baja</a:t>
                      </a:r>
                      <a:endParaRPr lang="es-ES" sz="1600">
                        <a:solidFill>
                          <a:srgbClr val="1F1F1F"/>
                        </a:solidFill>
                        <a:effectLst/>
                        <a:latin typeface="Google Sans Text"/>
                      </a:endParaRPr>
                    </a:p>
                    <a:p>
                      <a:pPr rtl="0">
                        <a:buNone/>
                      </a:pPr>
                      <a:br>
                        <a:rPr lang="es-ES" sz="1600">
                          <a:solidFill>
                            <a:srgbClr val="1F1F1F"/>
                          </a:solidFill>
                          <a:effectLst/>
                          <a:latin typeface="Google Sans Text"/>
                        </a:rPr>
                      </a:br>
                      <a:endParaRPr lang="es-ES" sz="1600">
                        <a:solidFill>
                          <a:srgbClr val="1F1F1F"/>
                        </a:solidFill>
                        <a:effectLst/>
                        <a:latin typeface="Google Sans Text"/>
                      </a:endParaRPr>
                    </a:p>
                    <a:p>
                      <a:pPr rtl="0">
                        <a:buNone/>
                      </a:pPr>
                      <a:r>
                        <a:rPr lang="es-ES" sz="1600">
                          <a:solidFill>
                            <a:srgbClr val="1F1F1F"/>
                          </a:solidFill>
                          <a:effectLst/>
                          <a:latin typeface="Google Sans Text"/>
                        </a:rPr>
                        <a:t>Sin fallo del sistema, sin riesgo vital.</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2357261"/>
                  </a:ext>
                </a:extLst>
              </a:tr>
              <a:tr h="1326627">
                <a:tc>
                  <a:txBody>
                    <a:bodyPr/>
                    <a:lstStyle/>
                    <a:p>
                      <a:pPr rtl="0">
                        <a:buNone/>
                      </a:pPr>
                      <a:r>
                        <a:rPr lang="es-CO" sz="1600" b="1">
                          <a:solidFill>
                            <a:srgbClr val="1F1F1F"/>
                          </a:solidFill>
                          <a:effectLst/>
                          <a:latin typeface="Google Sans Text"/>
                        </a:rPr>
                        <a:t>Casi tiempo real</a:t>
                      </a:r>
                      <a:endParaRPr lang="es-CO" sz="1600">
                        <a:solidFill>
                          <a:srgbClr val="1F1F1F"/>
                        </a:solidFill>
                        <a:effectLst/>
                        <a:latin typeface="Google Sans Text"/>
                      </a:endParaRPr>
                    </a:p>
                    <a:p>
                      <a:pPr rtl="0">
                        <a:buNone/>
                      </a:pPr>
                      <a:br>
                        <a:rPr lang="es-CO" sz="1600">
                          <a:solidFill>
                            <a:srgbClr val="1F1F1F"/>
                          </a:solidFill>
                          <a:effectLst/>
                          <a:latin typeface="Google Sans Text"/>
                        </a:rPr>
                      </a:br>
                      <a:endParaRPr lang="es-CO" sz="1600">
                        <a:solidFill>
                          <a:srgbClr val="1F1F1F"/>
                        </a:solidFill>
                        <a:effectLst/>
                        <a:latin typeface="Google Sans Text"/>
                      </a:endParaRPr>
                    </a:p>
                    <a:p>
                      <a:pPr rtl="0">
                        <a:buNone/>
                      </a:pPr>
                      <a:r>
                        <a:rPr lang="es-CO" sz="1600" i="1">
                          <a:solidFill>
                            <a:srgbClr val="1F1F1F"/>
                          </a:solidFill>
                          <a:effectLst/>
                          <a:latin typeface="Google Sans Text"/>
                        </a:rPr>
                        <a:t>(Near)</a:t>
                      </a:r>
                      <a:endParaRPr lang="es-CO" sz="1600">
                        <a:solidFill>
                          <a:srgbClr val="1F1F1F"/>
                        </a:solidFill>
                        <a:effectLst/>
                        <a:latin typeface="Google Sans Text"/>
                      </a:endParaRP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a:solidFill>
                            <a:srgbClr val="1F1F1F"/>
                          </a:solidFill>
                          <a:effectLst/>
                          <a:latin typeface="Google Sans Text"/>
                        </a:rPr>
                        <a:t>Video de Skype, domótica (automatización del hogar).</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600">
                          <a:solidFill>
                            <a:srgbClr val="1F1F1F"/>
                          </a:solidFill>
                          <a:effectLst/>
                          <a:latin typeface="Google Sans Text"/>
                        </a:rPr>
                        <a:t>Segundos – Minutos</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600" b="1" dirty="0">
                          <a:solidFill>
                            <a:srgbClr val="1F1F1F"/>
                          </a:solidFill>
                          <a:effectLst/>
                          <a:latin typeface="Google Sans Text"/>
                        </a:rPr>
                        <a:t>Alta</a:t>
                      </a:r>
                      <a:endParaRPr lang="es-ES" sz="1600" dirty="0">
                        <a:solidFill>
                          <a:srgbClr val="1F1F1F"/>
                        </a:solidFill>
                        <a:effectLst/>
                        <a:latin typeface="Google Sans Text"/>
                      </a:endParaRPr>
                    </a:p>
                    <a:p>
                      <a:pPr rtl="0">
                        <a:buNone/>
                      </a:pPr>
                      <a:br>
                        <a:rPr lang="es-ES" sz="1600" dirty="0">
                          <a:solidFill>
                            <a:srgbClr val="1F1F1F"/>
                          </a:solidFill>
                          <a:effectLst/>
                          <a:latin typeface="Google Sans Text"/>
                        </a:rPr>
                      </a:br>
                      <a:endParaRPr lang="es-ES" sz="1600" dirty="0">
                        <a:solidFill>
                          <a:srgbClr val="1F1F1F"/>
                        </a:solidFill>
                        <a:effectLst/>
                        <a:latin typeface="Google Sans Text"/>
                      </a:endParaRPr>
                    </a:p>
                    <a:p>
                      <a:pPr rtl="0">
                        <a:buNone/>
                      </a:pPr>
                      <a:r>
                        <a:rPr lang="es-ES" sz="1600" dirty="0">
                          <a:solidFill>
                            <a:srgbClr val="1F1F1F"/>
                          </a:solidFill>
                          <a:effectLst/>
                          <a:latin typeface="Google Sans Text"/>
                        </a:rPr>
                        <a:t>Sin fallo del sistema, sin riesgo vital.</a:t>
                      </a:r>
                    </a:p>
                  </a:txBody>
                  <a:tcPr marL="99497" marR="99497" marT="66331" marB="663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3050986"/>
                  </a:ext>
                </a:extLst>
              </a:tr>
            </a:tbl>
          </a:graphicData>
        </a:graphic>
      </p:graphicFrame>
    </p:spTree>
    <p:extLst>
      <p:ext uri="{BB962C8B-B14F-4D97-AF65-F5344CB8AC3E}">
        <p14:creationId xmlns:p14="http://schemas.microsoft.com/office/powerpoint/2010/main" val="6184567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5BFA72-0AD9-408E-CF7E-1056C8110B32}"/>
              </a:ext>
            </a:extLst>
          </p:cNvPr>
          <p:cNvSpPr>
            <a:spLocks noGrp="1"/>
          </p:cNvSpPr>
          <p:nvPr>
            <p:ph type="title"/>
          </p:nvPr>
        </p:nvSpPr>
        <p:spPr/>
        <p:txBody>
          <a:bodyPr/>
          <a:lstStyle/>
          <a:p>
            <a:endParaRPr lang="es-CO"/>
          </a:p>
        </p:txBody>
      </p:sp>
      <p:sp>
        <p:nvSpPr>
          <p:cNvPr id="3" name="Marcador de contenido 2">
            <a:extLst>
              <a:ext uri="{FF2B5EF4-FFF2-40B4-BE49-F238E27FC236}">
                <a16:creationId xmlns:a16="http://schemas.microsoft.com/office/drawing/2014/main" id="{4F189E9A-8658-B6C6-5125-8B12A45C4D19}"/>
              </a:ext>
            </a:extLst>
          </p:cNvPr>
          <p:cNvSpPr>
            <a:spLocks noGrp="1"/>
          </p:cNvSpPr>
          <p:nvPr>
            <p:ph idx="1"/>
          </p:nvPr>
        </p:nvSpPr>
        <p:spPr/>
        <p:txBody>
          <a:bodyPr/>
          <a:lstStyle/>
          <a:p>
            <a:endParaRPr lang="es-CO"/>
          </a:p>
        </p:txBody>
      </p:sp>
    </p:spTree>
    <p:extLst>
      <p:ext uri="{BB962C8B-B14F-4D97-AF65-F5344CB8AC3E}">
        <p14:creationId xmlns:p14="http://schemas.microsoft.com/office/powerpoint/2010/main" val="24945585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46A7F-E8B0-7681-D664-A7EB2D424854}"/>
            </a:ext>
          </a:extLst>
        </p:cNvPr>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AD535194-C73D-2A79-0515-0E6DB59CB682}"/>
              </a:ext>
            </a:extLst>
          </p:cNvPr>
          <p:cNvPicPr>
            <a:picLocks noGrp="1" noChangeAspect="1"/>
          </p:cNvPicPr>
          <p:nvPr>
            <p:ph idx="1"/>
          </p:nvPr>
        </p:nvPicPr>
        <p:blipFill>
          <a:blip r:embed="rId2"/>
          <a:stretch>
            <a:fillRect/>
          </a:stretch>
        </p:blipFill>
        <p:spPr>
          <a:xfrm>
            <a:off x="2209800" y="436713"/>
            <a:ext cx="7646743" cy="6056162"/>
          </a:xfrm>
          <a:prstGeom prst="rect">
            <a:avLst/>
          </a:prstGeom>
        </p:spPr>
      </p:pic>
      <p:sp>
        <p:nvSpPr>
          <p:cNvPr id="5" name="Rectángulo 4">
            <a:extLst>
              <a:ext uri="{FF2B5EF4-FFF2-40B4-BE49-F238E27FC236}">
                <a16:creationId xmlns:a16="http://schemas.microsoft.com/office/drawing/2014/main" id="{16C0631C-8D3E-FC70-8BAC-ED6AA3232946}"/>
              </a:ext>
            </a:extLst>
          </p:cNvPr>
          <p:cNvSpPr/>
          <p:nvPr/>
        </p:nvSpPr>
        <p:spPr>
          <a:xfrm>
            <a:off x="8225741" y="2858947"/>
            <a:ext cx="1180619" cy="844951"/>
          </a:xfrm>
          <a:prstGeom prst="rect">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3232426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D1B0B5-F4D0-9C8A-D709-0854D42A3AC4}"/>
              </a:ext>
            </a:extLst>
          </p:cNvPr>
          <p:cNvSpPr>
            <a:spLocks noGrp="1"/>
          </p:cNvSpPr>
          <p:nvPr>
            <p:ph type="title"/>
          </p:nvPr>
        </p:nvSpPr>
        <p:spPr/>
        <p:txBody>
          <a:bodyPr/>
          <a:lstStyle/>
          <a:p>
            <a:r>
              <a:rPr lang="es-ES" b="1" dirty="0"/>
              <a:t>¿Qué es el Patrón Data </a:t>
            </a:r>
            <a:r>
              <a:rPr lang="es-ES" b="1" dirty="0" err="1"/>
              <a:t>Sync</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F876D956-C4D1-4B6D-21FC-BEA607456139}"/>
              </a:ext>
            </a:extLst>
          </p:cNvPr>
          <p:cNvSpPr>
            <a:spLocks noGrp="1"/>
          </p:cNvSpPr>
          <p:nvPr>
            <p:ph idx="1"/>
          </p:nvPr>
        </p:nvSpPr>
        <p:spPr/>
        <p:txBody>
          <a:bodyPr>
            <a:normAutofit/>
          </a:bodyPr>
          <a:lstStyle/>
          <a:p>
            <a:pPr>
              <a:buFont typeface="Arial" panose="020B0604020202020204" pitchFamily="34" charset="0"/>
              <a:buChar char="•"/>
            </a:pPr>
            <a:r>
              <a:rPr lang="es-ES" b="1" dirty="0"/>
              <a:t>Concepto Central:</a:t>
            </a:r>
            <a:r>
              <a:rPr lang="es-ES" dirty="0"/>
              <a:t> Sincronización directa de un almacén de datos (Data Store) o base de datos entre la API y el cliente.</a:t>
            </a:r>
          </a:p>
          <a:p>
            <a:pPr>
              <a:buFont typeface="Arial" panose="020B0604020202020204" pitchFamily="34" charset="0"/>
              <a:buChar char="•"/>
            </a:pPr>
            <a:r>
              <a:rPr lang="es-ES" b="1" dirty="0"/>
              <a:t>Mecánica Principal:</a:t>
            </a:r>
            <a:endParaRPr lang="es-ES" dirty="0"/>
          </a:p>
          <a:p>
            <a:pPr marL="742950" lvl="1" indent="-285750">
              <a:buFont typeface="Arial" panose="020B0604020202020204" pitchFamily="34" charset="0"/>
              <a:buChar char="•"/>
            </a:pPr>
            <a:r>
              <a:rPr lang="es-ES" dirty="0"/>
              <a:t>La API de </a:t>
            </a:r>
            <a:r>
              <a:rPr lang="es-ES" dirty="0" err="1"/>
              <a:t>Streaming</a:t>
            </a:r>
            <a:r>
              <a:rPr lang="es-ES" dirty="0"/>
              <a:t> "vigila" (</a:t>
            </a:r>
            <a:r>
              <a:rPr lang="es-ES" dirty="0" err="1"/>
              <a:t>watch</a:t>
            </a:r>
            <a:r>
              <a:rPr lang="es-ES" dirty="0"/>
              <a:t>) los cambios que el nivel de análisis escribe en el almacén de datos.</a:t>
            </a:r>
          </a:p>
          <a:p>
            <a:pPr marL="742950" lvl="1" indent="-285750">
              <a:buFont typeface="Arial" panose="020B0604020202020204" pitchFamily="34" charset="0"/>
              <a:buChar char="•"/>
            </a:pPr>
            <a:r>
              <a:rPr lang="es-ES" dirty="0"/>
              <a:t>Detecta actualizaciones y las propaga al cliente de </a:t>
            </a:r>
            <a:r>
              <a:rPr lang="es-ES" dirty="0" err="1"/>
              <a:t>streaming</a:t>
            </a:r>
            <a:r>
              <a:rPr lang="es-ES" dirty="0"/>
              <a:t>.</a:t>
            </a:r>
          </a:p>
          <a:p>
            <a:pPr>
              <a:buFont typeface="Arial" panose="020B0604020202020204" pitchFamily="34" charset="0"/>
              <a:buChar char="•"/>
            </a:pPr>
            <a:r>
              <a:rPr lang="es-ES" b="1" dirty="0"/>
              <a:t>Objetivo:</a:t>
            </a:r>
            <a:r>
              <a:rPr lang="es-ES" dirty="0"/>
              <a:t> Mantener una réplica del estado de los datos en el lado del cliente.</a:t>
            </a:r>
          </a:p>
          <a:p>
            <a:endParaRPr lang="es-CO" dirty="0"/>
          </a:p>
        </p:txBody>
      </p:sp>
    </p:spTree>
    <p:extLst>
      <p:ext uri="{BB962C8B-B14F-4D97-AF65-F5344CB8AC3E}">
        <p14:creationId xmlns:p14="http://schemas.microsoft.com/office/powerpoint/2010/main" val="24902461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10;&#10;El contenido generado por IA puede ser incorrecto.">
            <a:extLst>
              <a:ext uri="{FF2B5EF4-FFF2-40B4-BE49-F238E27FC236}">
                <a16:creationId xmlns:a16="http://schemas.microsoft.com/office/drawing/2014/main" id="{F88E7992-E77F-55F7-1821-6FA8C5C8F499}"/>
              </a:ext>
            </a:extLst>
          </p:cNvPr>
          <p:cNvPicPr>
            <a:picLocks noGrp="1" noChangeAspect="1"/>
          </p:cNvPicPr>
          <p:nvPr>
            <p:ph idx="1"/>
          </p:nvPr>
        </p:nvPicPr>
        <p:blipFill>
          <a:blip r:embed="rId2"/>
          <a:stretch>
            <a:fillRect/>
          </a:stretch>
        </p:blipFill>
        <p:spPr>
          <a:xfrm>
            <a:off x="878862" y="902462"/>
            <a:ext cx="10434275" cy="5053076"/>
          </a:xfrm>
          <a:prstGeom prst="rect">
            <a:avLst/>
          </a:prstGeom>
        </p:spPr>
      </p:pic>
    </p:spTree>
    <p:extLst>
      <p:ext uri="{BB962C8B-B14F-4D97-AF65-F5344CB8AC3E}">
        <p14:creationId xmlns:p14="http://schemas.microsoft.com/office/powerpoint/2010/main" val="39126107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360659-2B34-5FE0-0917-E3BDDF425C4D}"/>
              </a:ext>
            </a:extLst>
          </p:cNvPr>
          <p:cNvSpPr>
            <a:spLocks noGrp="1"/>
          </p:cNvSpPr>
          <p:nvPr>
            <p:ph type="title"/>
          </p:nvPr>
        </p:nvSpPr>
        <p:spPr/>
        <p:txBody>
          <a:bodyPr/>
          <a:lstStyle/>
          <a:p>
            <a:r>
              <a:rPr lang="es-ES" b="1" dirty="0"/>
              <a:t>Flujo de Trabajo (</a:t>
            </a:r>
            <a:r>
              <a:rPr lang="es-ES" b="1" dirty="0" err="1"/>
              <a:t>Workflow</a:t>
            </a:r>
            <a:r>
              <a:rPr lang="es-ES" b="1" dirty="0"/>
              <a:t>)</a:t>
            </a:r>
            <a:br>
              <a:rPr lang="es-ES" b="1" dirty="0"/>
            </a:br>
            <a:endParaRPr lang="es-CO" dirty="0"/>
          </a:p>
        </p:txBody>
      </p:sp>
      <p:sp>
        <p:nvSpPr>
          <p:cNvPr id="3" name="Marcador de contenido 2">
            <a:extLst>
              <a:ext uri="{FF2B5EF4-FFF2-40B4-BE49-F238E27FC236}">
                <a16:creationId xmlns:a16="http://schemas.microsoft.com/office/drawing/2014/main" id="{DADC4823-CA61-2D4E-DAD8-710236B8B21D}"/>
              </a:ext>
            </a:extLst>
          </p:cNvPr>
          <p:cNvSpPr>
            <a:spLocks noGrp="1"/>
          </p:cNvSpPr>
          <p:nvPr>
            <p:ph idx="1"/>
          </p:nvPr>
        </p:nvSpPr>
        <p:spPr/>
        <p:txBody>
          <a:bodyPr/>
          <a:lstStyle/>
          <a:p>
            <a:pPr>
              <a:buFont typeface="Arial" panose="020B0604020202020204" pitchFamily="34" charset="0"/>
              <a:buChar char="•"/>
            </a:pPr>
            <a:r>
              <a:rPr lang="es-ES" b="1" dirty="0"/>
              <a:t>Paso 1: Conexión Inicial</a:t>
            </a:r>
            <a:endParaRPr lang="es-ES" dirty="0"/>
          </a:p>
          <a:p>
            <a:pPr marL="742950" lvl="1" indent="-285750">
              <a:buFont typeface="Arial" panose="020B0604020202020204" pitchFamily="34" charset="0"/>
              <a:buChar char="•"/>
            </a:pPr>
            <a:r>
              <a:rPr lang="es-ES" dirty="0"/>
              <a:t>Ocurre cuando la aplicación se instala o conecta por primera vez.</a:t>
            </a:r>
          </a:p>
          <a:p>
            <a:pPr marL="742950" lvl="1" indent="-285750">
              <a:buFont typeface="Arial" panose="020B0604020202020204" pitchFamily="34" charset="0"/>
              <a:buChar char="•"/>
            </a:pPr>
            <a:r>
              <a:rPr lang="es-ES" dirty="0"/>
              <a:t>El cliente solicita y recibe el </a:t>
            </a:r>
            <a:r>
              <a:rPr lang="es-ES" b="1" dirty="0" err="1"/>
              <a:t>dataset</a:t>
            </a:r>
            <a:r>
              <a:rPr lang="es-ES" b="1" dirty="0"/>
              <a:t> completo</a:t>
            </a:r>
            <a:r>
              <a:rPr lang="es-ES" dirty="0"/>
              <a:t> (estado actual).</a:t>
            </a:r>
          </a:p>
          <a:p>
            <a:pPr>
              <a:buFont typeface="Arial" panose="020B0604020202020204" pitchFamily="34" charset="0"/>
              <a:buChar char="•"/>
            </a:pPr>
            <a:r>
              <a:rPr lang="es-ES" b="1" dirty="0"/>
              <a:t>Paso 2: Mantenimiento (</a:t>
            </a:r>
            <a:r>
              <a:rPr lang="es-ES" b="1" dirty="0" err="1"/>
              <a:t>Updates</a:t>
            </a:r>
            <a:r>
              <a:rPr lang="es-ES" b="1" dirty="0"/>
              <a:t>)</a:t>
            </a:r>
            <a:endParaRPr lang="es-ES" dirty="0"/>
          </a:p>
          <a:p>
            <a:pPr marL="742950" lvl="1" indent="-285750">
              <a:buFont typeface="Arial" panose="020B0604020202020204" pitchFamily="34" charset="0"/>
              <a:buChar char="•"/>
            </a:pPr>
            <a:r>
              <a:rPr lang="es-ES" dirty="0"/>
              <a:t>Tras la carga inicial, solo se transmiten los cambios o "deltas".</a:t>
            </a:r>
          </a:p>
          <a:p>
            <a:pPr marL="742950" lvl="1" indent="-285750">
              <a:buFont typeface="Arial" panose="020B0604020202020204" pitchFamily="34" charset="0"/>
              <a:buChar char="•"/>
            </a:pPr>
            <a:r>
              <a:rPr lang="es-ES" dirty="0"/>
              <a:t>Se basa en marcas de tiempo (time-</a:t>
            </a:r>
            <a:r>
              <a:rPr lang="es-ES" dirty="0" err="1"/>
              <a:t>based</a:t>
            </a:r>
            <a:r>
              <a:rPr lang="es-ES" dirty="0"/>
              <a:t>) o versiones de datos.</a:t>
            </a:r>
          </a:p>
          <a:p>
            <a:pPr marL="742950" lvl="1" indent="-285750">
              <a:buFont typeface="Arial" panose="020B0604020202020204" pitchFamily="34" charset="0"/>
              <a:buChar char="•"/>
            </a:pPr>
            <a:r>
              <a:rPr lang="es-ES" dirty="0"/>
              <a:t>Puede ser mediante </a:t>
            </a:r>
            <a:r>
              <a:rPr lang="es-ES" b="1" dirty="0" err="1"/>
              <a:t>Push</a:t>
            </a:r>
            <a:r>
              <a:rPr lang="es-ES" dirty="0"/>
              <a:t> (el servidor envía) o </a:t>
            </a:r>
            <a:r>
              <a:rPr lang="es-ES" b="1" dirty="0" err="1"/>
              <a:t>Pull</a:t>
            </a:r>
            <a:r>
              <a:rPr lang="es-ES" dirty="0"/>
              <a:t> (el cliente solicita).</a:t>
            </a:r>
          </a:p>
          <a:p>
            <a:endParaRPr lang="es-CO" dirty="0"/>
          </a:p>
        </p:txBody>
      </p:sp>
    </p:spTree>
    <p:extLst>
      <p:ext uri="{BB962C8B-B14F-4D97-AF65-F5344CB8AC3E}">
        <p14:creationId xmlns:p14="http://schemas.microsoft.com/office/powerpoint/2010/main" val="32763838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B52205-EE3E-3CA6-B2C3-9B5A7A8C5BA1}"/>
              </a:ext>
            </a:extLst>
          </p:cNvPr>
          <p:cNvSpPr>
            <a:spLocks noGrp="1"/>
          </p:cNvSpPr>
          <p:nvPr>
            <p:ph type="title"/>
          </p:nvPr>
        </p:nvSpPr>
        <p:spPr/>
        <p:txBody>
          <a:bodyPr/>
          <a:lstStyle/>
          <a:p>
            <a:r>
              <a:rPr lang="es-ES" b="1" dirty="0"/>
              <a:t>Ventajas y Desafíos</a:t>
            </a:r>
            <a:endParaRPr lang="es-CO" dirty="0"/>
          </a:p>
        </p:txBody>
      </p:sp>
      <p:sp>
        <p:nvSpPr>
          <p:cNvPr id="3" name="Marcador de contenido 2">
            <a:extLst>
              <a:ext uri="{FF2B5EF4-FFF2-40B4-BE49-F238E27FC236}">
                <a16:creationId xmlns:a16="http://schemas.microsoft.com/office/drawing/2014/main" id="{EA563659-2098-D68B-6837-D5133E98A1D0}"/>
              </a:ext>
            </a:extLst>
          </p:cNvPr>
          <p:cNvSpPr>
            <a:spLocks noGrp="1"/>
          </p:cNvSpPr>
          <p:nvPr>
            <p:ph idx="1"/>
          </p:nvPr>
        </p:nvSpPr>
        <p:spPr/>
        <p:txBody>
          <a:bodyPr>
            <a:normAutofit fontScale="70000" lnSpcReduction="20000"/>
          </a:bodyPr>
          <a:lstStyle/>
          <a:p>
            <a:pPr>
              <a:buNone/>
            </a:pPr>
            <a:r>
              <a:rPr lang="es-ES" b="1" dirty="0"/>
              <a:t>Ventajas (Pros):</a:t>
            </a:r>
            <a:endParaRPr lang="es-ES" dirty="0"/>
          </a:p>
          <a:p>
            <a:pPr>
              <a:buFont typeface="Arial" panose="020B0604020202020204" pitchFamily="34" charset="0"/>
              <a:buChar char="•"/>
            </a:pPr>
            <a:r>
              <a:rPr lang="es-ES" b="1" dirty="0"/>
              <a:t>Protocolo Simple:</a:t>
            </a:r>
            <a:r>
              <a:rPr lang="es-ES" dirty="0"/>
              <a:t> Fácil de implementar.</a:t>
            </a:r>
          </a:p>
          <a:p>
            <a:pPr>
              <a:buFont typeface="Arial" panose="020B0604020202020204" pitchFamily="34" charset="0"/>
              <a:buChar char="•"/>
            </a:pPr>
            <a:r>
              <a:rPr lang="es-ES" b="1" dirty="0"/>
              <a:t>Visión Completa:</a:t>
            </a:r>
            <a:r>
              <a:rPr lang="es-ES" dirty="0"/>
              <a:t> El cliente posee todo el set de datos localmente.</a:t>
            </a:r>
          </a:p>
          <a:p>
            <a:pPr>
              <a:buFont typeface="Arial" panose="020B0604020202020204" pitchFamily="34" charset="0"/>
              <a:buChar char="•"/>
            </a:pPr>
            <a:r>
              <a:rPr lang="es-ES" b="1" dirty="0"/>
              <a:t>Desarrollo Ágil:</a:t>
            </a:r>
            <a:r>
              <a:rPr lang="es-ES" dirty="0"/>
              <a:t> La API solo necesita soportar la carga inicial y el envío de deltas.</a:t>
            </a:r>
          </a:p>
          <a:p>
            <a:pPr>
              <a:buFont typeface="Arial" panose="020B0604020202020204" pitchFamily="34" charset="0"/>
              <a:buChar char="•"/>
            </a:pPr>
            <a:r>
              <a:rPr lang="es-ES" b="1" dirty="0"/>
              <a:t>Consistencia:</a:t>
            </a:r>
            <a:r>
              <a:rPr lang="es-ES" dirty="0"/>
              <a:t> El cliente siempre tiene la vista más actual y consistente de los datos.</a:t>
            </a:r>
          </a:p>
          <a:p>
            <a:pPr>
              <a:buNone/>
            </a:pPr>
            <a:r>
              <a:rPr lang="es-ES" b="1" dirty="0"/>
              <a:t>Desventajas (</a:t>
            </a:r>
            <a:r>
              <a:rPr lang="es-ES" b="1" dirty="0" err="1"/>
              <a:t>Cons</a:t>
            </a:r>
            <a:r>
              <a:rPr lang="es-ES" b="1" dirty="0"/>
              <a:t>):</a:t>
            </a:r>
            <a:endParaRPr lang="es-ES" dirty="0"/>
          </a:p>
          <a:p>
            <a:pPr>
              <a:buFont typeface="Arial" panose="020B0604020202020204" pitchFamily="34" charset="0"/>
              <a:buChar char="•"/>
            </a:pPr>
            <a:r>
              <a:rPr lang="es-ES" b="1" dirty="0"/>
              <a:t>Ancho de Banda:</a:t>
            </a:r>
            <a:r>
              <a:rPr lang="es-ES" dirty="0"/>
              <a:t> Los </a:t>
            </a:r>
            <a:r>
              <a:rPr lang="es-ES" dirty="0" err="1"/>
              <a:t>datasets</a:t>
            </a:r>
            <a:r>
              <a:rPr lang="es-ES" dirty="0"/>
              <a:t> iniciales pueden ser muy grandes.</a:t>
            </a:r>
          </a:p>
          <a:p>
            <a:pPr>
              <a:buFont typeface="Arial" panose="020B0604020202020204" pitchFamily="34" charset="0"/>
              <a:buChar char="•"/>
            </a:pPr>
            <a:r>
              <a:rPr lang="es-ES" b="1" dirty="0"/>
              <a:t>Almacenamiento:</a:t>
            </a:r>
            <a:r>
              <a:rPr lang="es-ES" dirty="0"/>
              <a:t> El dispositivo del cliente puede no tener espacio suficiente para todos los datos.</a:t>
            </a:r>
          </a:p>
          <a:p>
            <a:pPr>
              <a:buFont typeface="Arial" panose="020B0604020202020204" pitchFamily="34" charset="0"/>
              <a:buChar char="•"/>
            </a:pPr>
            <a:r>
              <a:rPr lang="es-ES" b="1" dirty="0"/>
              <a:t>Conflictos de Versión:</a:t>
            </a:r>
            <a:r>
              <a:rPr lang="es-ES" dirty="0"/>
              <a:t> Requiere lógica para resolver discrepancias entre cliente y servidor.</a:t>
            </a:r>
          </a:p>
          <a:p>
            <a:pPr>
              <a:buFont typeface="Arial" panose="020B0604020202020204" pitchFamily="34" charset="0"/>
              <a:buChar char="•"/>
            </a:pPr>
            <a:r>
              <a:rPr lang="es-ES" b="1" dirty="0"/>
              <a:t>Políticas de </a:t>
            </a:r>
            <a:r>
              <a:rPr lang="es-ES" b="1" dirty="0" err="1"/>
              <a:t>Merge</a:t>
            </a:r>
            <a:r>
              <a:rPr lang="es-ES" b="1" dirty="0"/>
              <a:t>:</a:t>
            </a:r>
            <a:r>
              <a:rPr lang="es-ES" dirty="0"/>
              <a:t> Necesidad de definir reglas claras para fusionar cambios (</a:t>
            </a:r>
            <a:r>
              <a:rPr lang="es-ES" dirty="0" err="1"/>
              <a:t>Merge</a:t>
            </a:r>
            <a:r>
              <a:rPr lang="es-ES" dirty="0"/>
              <a:t> </a:t>
            </a:r>
            <a:r>
              <a:rPr lang="es-ES" dirty="0" err="1"/>
              <a:t>Policy</a:t>
            </a:r>
            <a:r>
              <a:rPr lang="es-ES" dirty="0"/>
              <a:t>).</a:t>
            </a:r>
          </a:p>
          <a:p>
            <a:endParaRPr lang="es-CO" dirty="0"/>
          </a:p>
        </p:txBody>
      </p:sp>
    </p:spTree>
    <p:extLst>
      <p:ext uri="{BB962C8B-B14F-4D97-AF65-F5344CB8AC3E}">
        <p14:creationId xmlns:p14="http://schemas.microsoft.com/office/powerpoint/2010/main" val="34872868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86C70A-16FA-C846-76B6-F601B1EBB5D8}"/>
              </a:ext>
            </a:extLst>
          </p:cNvPr>
          <p:cNvSpPr>
            <a:spLocks noGrp="1"/>
          </p:cNvSpPr>
          <p:nvPr>
            <p:ph type="title"/>
          </p:nvPr>
        </p:nvSpPr>
        <p:spPr/>
        <p:txBody>
          <a:bodyPr/>
          <a:lstStyle/>
          <a:p>
            <a:r>
              <a:rPr lang="es-ES" b="1" dirty="0"/>
              <a:t>Caso de Uso Ideal</a:t>
            </a:r>
            <a:endParaRPr lang="es-CO" dirty="0"/>
          </a:p>
        </p:txBody>
      </p:sp>
      <p:sp>
        <p:nvSpPr>
          <p:cNvPr id="3" name="Marcador de contenido 2">
            <a:extLst>
              <a:ext uri="{FF2B5EF4-FFF2-40B4-BE49-F238E27FC236}">
                <a16:creationId xmlns:a16="http://schemas.microsoft.com/office/drawing/2014/main" id="{D6866403-88E3-7266-1232-ABE38FEFF0E6}"/>
              </a:ext>
            </a:extLst>
          </p:cNvPr>
          <p:cNvSpPr>
            <a:spLocks noGrp="1"/>
          </p:cNvSpPr>
          <p:nvPr>
            <p:ph idx="1"/>
          </p:nvPr>
        </p:nvSpPr>
        <p:spPr/>
        <p:txBody>
          <a:bodyPr/>
          <a:lstStyle/>
          <a:p>
            <a:pPr>
              <a:buFont typeface="Arial" panose="020B0604020202020204" pitchFamily="34" charset="0"/>
              <a:buChar char="•"/>
            </a:pPr>
            <a:r>
              <a:rPr lang="es-ES" b="1" dirty="0"/>
              <a:t>Escenario:</a:t>
            </a:r>
            <a:r>
              <a:rPr lang="es-ES" dirty="0"/>
              <a:t> Juegos móviles multijugador en tiempo real.</a:t>
            </a:r>
          </a:p>
          <a:p>
            <a:pPr>
              <a:buFont typeface="Arial" panose="020B0604020202020204" pitchFamily="34" charset="0"/>
              <a:buChar char="•"/>
            </a:pPr>
            <a:r>
              <a:rPr lang="es-ES" b="1" dirty="0"/>
              <a:t>Necesidad:</a:t>
            </a:r>
            <a:endParaRPr lang="es-ES" dirty="0"/>
          </a:p>
          <a:p>
            <a:pPr marL="742950" lvl="1" indent="-285750">
              <a:buFont typeface="Arial" panose="020B0604020202020204" pitchFamily="34" charset="0"/>
              <a:buChar char="•"/>
            </a:pPr>
            <a:r>
              <a:rPr lang="es-ES" dirty="0"/>
              <a:t>Tener el "estado del juego" representado en todos los dispositivos simultáneamente.</a:t>
            </a:r>
          </a:p>
          <a:p>
            <a:pPr marL="742950" lvl="1" indent="-285750">
              <a:buFont typeface="Arial" panose="020B0604020202020204" pitchFamily="34" charset="0"/>
              <a:buChar char="•"/>
            </a:pPr>
            <a:r>
              <a:rPr lang="es-ES" dirty="0"/>
              <a:t>Evitar tratar cada movimiento como una transacción individual aislada.</a:t>
            </a:r>
          </a:p>
          <a:p>
            <a:pPr>
              <a:buFont typeface="Arial" panose="020B0604020202020204" pitchFamily="34" charset="0"/>
              <a:buChar char="•"/>
            </a:pPr>
            <a:r>
              <a:rPr lang="es-ES" b="1" dirty="0"/>
              <a:t>Solución Data </a:t>
            </a:r>
            <a:r>
              <a:rPr lang="es-ES" b="1" dirty="0" err="1"/>
              <a:t>Sync</a:t>
            </a:r>
            <a:r>
              <a:rPr lang="es-ES" b="1" dirty="0"/>
              <a:t>:</a:t>
            </a:r>
            <a:r>
              <a:rPr lang="es-ES" dirty="0"/>
              <a:t> Mover el </a:t>
            </a:r>
            <a:r>
              <a:rPr lang="es-ES" dirty="0" err="1"/>
              <a:t>dataset</a:t>
            </a:r>
            <a:r>
              <a:rPr lang="es-ES" dirty="0"/>
              <a:t> del estado actual a todos los clientes permite una experiencia fluida y sincronizada.</a:t>
            </a:r>
          </a:p>
          <a:p>
            <a:endParaRPr lang="es-CO" dirty="0"/>
          </a:p>
        </p:txBody>
      </p:sp>
    </p:spTree>
    <p:extLst>
      <p:ext uri="{BB962C8B-B14F-4D97-AF65-F5344CB8AC3E}">
        <p14:creationId xmlns:p14="http://schemas.microsoft.com/office/powerpoint/2010/main" val="8691476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297618-8E84-DB2D-DA10-AE98F005A641}"/>
              </a:ext>
            </a:extLst>
          </p:cNvPr>
          <p:cNvSpPr>
            <a:spLocks noGrp="1"/>
          </p:cNvSpPr>
          <p:nvPr>
            <p:ph type="title"/>
          </p:nvPr>
        </p:nvSpPr>
        <p:spPr/>
        <p:txBody>
          <a:bodyPr/>
          <a:lstStyle/>
          <a:p>
            <a:r>
              <a:rPr lang="es-ES" b="1" dirty="0"/>
              <a:t>Concepto de RMI y RPC en </a:t>
            </a:r>
            <a:r>
              <a:rPr lang="es-ES" b="1" dirty="0" err="1"/>
              <a:t>Streaming</a:t>
            </a:r>
            <a:br>
              <a:rPr lang="es-ES" b="1" dirty="0"/>
            </a:br>
            <a:endParaRPr lang="es-CO" dirty="0"/>
          </a:p>
        </p:txBody>
      </p:sp>
      <p:sp>
        <p:nvSpPr>
          <p:cNvPr id="3" name="Marcador de contenido 2">
            <a:extLst>
              <a:ext uri="{FF2B5EF4-FFF2-40B4-BE49-F238E27FC236}">
                <a16:creationId xmlns:a16="http://schemas.microsoft.com/office/drawing/2014/main" id="{2F397974-6D73-E8FC-E549-430BADFA9949}"/>
              </a:ext>
            </a:extLst>
          </p:cNvPr>
          <p:cNvSpPr>
            <a:spLocks noGrp="1"/>
          </p:cNvSpPr>
          <p:nvPr>
            <p:ph idx="1"/>
          </p:nvPr>
        </p:nvSpPr>
        <p:spPr/>
        <p:txBody>
          <a:bodyPr/>
          <a:lstStyle/>
          <a:p>
            <a:pPr>
              <a:buFont typeface="Arial" panose="020B0604020202020204" pitchFamily="34" charset="0"/>
              <a:buChar char="•"/>
            </a:pPr>
            <a:r>
              <a:rPr lang="es-ES" b="1" dirty="0"/>
              <a:t>Definición:</a:t>
            </a:r>
            <a:r>
              <a:rPr lang="es-ES" dirty="0"/>
              <a:t> Modelo donde el servidor de la API invoca o "llama" directamente a un método en el cliente conectado.</a:t>
            </a:r>
          </a:p>
          <a:p>
            <a:pPr>
              <a:buFont typeface="Arial" panose="020B0604020202020204" pitchFamily="34" charset="0"/>
              <a:buChar char="•"/>
            </a:pPr>
            <a:r>
              <a:rPr lang="es-ES" b="1" dirty="0"/>
              <a:t>Disparadores (</a:t>
            </a:r>
            <a:r>
              <a:rPr lang="es-ES" b="1" dirty="0" err="1"/>
              <a:t>Triggers</a:t>
            </a:r>
            <a:r>
              <a:rPr lang="es-ES" b="1" dirty="0"/>
              <a:t>):</a:t>
            </a:r>
            <a:r>
              <a:rPr lang="es-ES" dirty="0"/>
              <a:t> La llamada ocurre cuando:</a:t>
            </a:r>
          </a:p>
          <a:p>
            <a:pPr marL="742950" lvl="1" indent="-285750">
              <a:buFont typeface="Arial" panose="020B0604020202020204" pitchFamily="34" charset="0"/>
              <a:buChar char="•"/>
            </a:pPr>
            <a:r>
              <a:rPr lang="es-ES" dirty="0"/>
              <a:t>Llegan nuevos datos relevantes.</a:t>
            </a:r>
          </a:p>
          <a:p>
            <a:pPr marL="742950" lvl="1" indent="-285750">
              <a:buFont typeface="Arial" panose="020B0604020202020204" pitchFamily="34" charset="0"/>
              <a:buChar char="•"/>
            </a:pPr>
            <a:r>
              <a:rPr lang="es-ES" dirty="0"/>
              <a:t>Se cumple una condición específica de interés para el cliente.</a:t>
            </a:r>
          </a:p>
          <a:p>
            <a:pPr>
              <a:buFont typeface="Arial" panose="020B0604020202020204" pitchFamily="34" charset="0"/>
              <a:buChar char="•"/>
            </a:pPr>
            <a:r>
              <a:rPr lang="es-ES" b="1" dirty="0"/>
              <a:t>Diferencia clave:</a:t>
            </a:r>
            <a:r>
              <a:rPr lang="es-ES" dirty="0"/>
              <a:t> En lugar de que el cliente pregunte (</a:t>
            </a:r>
            <a:r>
              <a:rPr lang="es-ES" dirty="0" err="1"/>
              <a:t>polling</a:t>
            </a:r>
            <a:r>
              <a:rPr lang="es-ES" dirty="0"/>
              <a:t>), el servidor ejecuta la acción en el cliente.</a:t>
            </a:r>
          </a:p>
          <a:p>
            <a:endParaRPr lang="es-CO" dirty="0"/>
          </a:p>
        </p:txBody>
      </p:sp>
    </p:spTree>
    <p:extLst>
      <p:ext uri="{BB962C8B-B14F-4D97-AF65-F5344CB8AC3E}">
        <p14:creationId xmlns:p14="http://schemas.microsoft.com/office/powerpoint/2010/main" val="34109715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descr="Diagrama">
            <a:extLst>
              <a:ext uri="{FF2B5EF4-FFF2-40B4-BE49-F238E27FC236}">
                <a16:creationId xmlns:a16="http://schemas.microsoft.com/office/drawing/2014/main" id="{E6350C8B-84C8-59B8-9DB2-66B942CBFC76}"/>
              </a:ext>
            </a:extLst>
          </p:cNvPr>
          <p:cNvPicPr>
            <a:picLocks noGrp="1" noChangeAspect="1"/>
          </p:cNvPicPr>
          <p:nvPr>
            <p:ph idx="1"/>
          </p:nvPr>
        </p:nvPicPr>
        <p:blipFill>
          <a:blip r:embed="rId2"/>
          <a:stretch>
            <a:fillRect/>
          </a:stretch>
        </p:blipFill>
        <p:spPr>
          <a:xfrm>
            <a:off x="1567376" y="1220932"/>
            <a:ext cx="8869791" cy="4670714"/>
          </a:xfrm>
          <a:prstGeom prst="rect">
            <a:avLst/>
          </a:prstGeom>
        </p:spPr>
      </p:pic>
    </p:spTree>
    <p:extLst>
      <p:ext uri="{BB962C8B-B14F-4D97-AF65-F5344CB8AC3E}">
        <p14:creationId xmlns:p14="http://schemas.microsoft.com/office/powerpoint/2010/main" val="1097020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5BE903-253C-5BC4-2A15-19124545BD84}"/>
              </a:ext>
            </a:extLst>
          </p:cNvPr>
          <p:cNvSpPr>
            <a:spLocks noGrp="1"/>
          </p:cNvSpPr>
          <p:nvPr>
            <p:ph type="title"/>
          </p:nvPr>
        </p:nvSpPr>
        <p:spPr/>
        <p:txBody>
          <a:bodyPr/>
          <a:lstStyle/>
          <a:p>
            <a:r>
              <a:rPr lang="es-ES" dirty="0"/>
              <a:t>Funcionamiento del Flujo RMI/RPC</a:t>
            </a:r>
            <a:endParaRPr lang="es-CO" dirty="0"/>
          </a:p>
        </p:txBody>
      </p:sp>
      <p:sp>
        <p:nvSpPr>
          <p:cNvPr id="3" name="Marcador de contenido 2">
            <a:extLst>
              <a:ext uri="{FF2B5EF4-FFF2-40B4-BE49-F238E27FC236}">
                <a16:creationId xmlns:a16="http://schemas.microsoft.com/office/drawing/2014/main" id="{71785A23-D492-2F2A-D604-C647DE6B3566}"/>
              </a:ext>
            </a:extLst>
          </p:cNvPr>
          <p:cNvSpPr>
            <a:spLocks noGrp="1"/>
          </p:cNvSpPr>
          <p:nvPr>
            <p:ph idx="1"/>
          </p:nvPr>
        </p:nvSpPr>
        <p:spPr/>
        <p:txBody>
          <a:bodyPr>
            <a:normAutofit/>
          </a:bodyPr>
          <a:lstStyle/>
          <a:p>
            <a:pPr>
              <a:buFont typeface="Arial" panose="020B0604020202020204" pitchFamily="34" charset="0"/>
              <a:buChar char="•"/>
            </a:pPr>
            <a:r>
              <a:rPr lang="es-ES" b="1" dirty="0"/>
              <a:t>1. Monitoreo:</a:t>
            </a:r>
            <a:r>
              <a:rPr lang="es-ES" dirty="0"/>
              <a:t> La API vigila constantemente el almacén de datos (donde escribe el nivel de análisis).</a:t>
            </a:r>
          </a:p>
          <a:p>
            <a:pPr>
              <a:buFont typeface="Arial" panose="020B0604020202020204" pitchFamily="34" charset="0"/>
              <a:buChar char="•"/>
            </a:pPr>
            <a:r>
              <a:rPr lang="es-ES" b="1" dirty="0"/>
              <a:t>2. Detección:</a:t>
            </a:r>
            <a:r>
              <a:rPr lang="es-ES" dirty="0"/>
              <a:t> Se detectan cambios o actualizaciones en los datos.</a:t>
            </a:r>
          </a:p>
          <a:p>
            <a:pPr>
              <a:buFont typeface="Arial" panose="020B0604020202020204" pitchFamily="34" charset="0"/>
              <a:buChar char="•"/>
            </a:pPr>
            <a:r>
              <a:rPr lang="es-ES" b="1" dirty="0"/>
              <a:t>3. Ejecución Remota:</a:t>
            </a:r>
            <a:r>
              <a:rPr lang="es-ES" dirty="0"/>
              <a:t> La API envía la actualización mediante una llamada a método remoto.</a:t>
            </a:r>
          </a:p>
          <a:p>
            <a:pPr>
              <a:buFont typeface="Arial" panose="020B0604020202020204" pitchFamily="34" charset="0"/>
              <a:buChar char="•"/>
            </a:pPr>
            <a:r>
              <a:rPr lang="es-ES" b="1" dirty="0"/>
              <a:t>4. Contenido de la Llamada:</a:t>
            </a:r>
            <a:endParaRPr lang="es-ES" dirty="0"/>
          </a:p>
          <a:p>
            <a:pPr marL="742950" lvl="1" indent="-285750">
              <a:buFont typeface="Arial" panose="020B0604020202020204" pitchFamily="34" charset="0"/>
              <a:buChar char="•"/>
            </a:pPr>
            <a:r>
              <a:rPr lang="es-ES" b="1" dirty="0"/>
              <a:t>Datos:</a:t>
            </a:r>
            <a:r>
              <a:rPr lang="es-ES" dirty="0"/>
              <a:t> Envío del valor más reciente.</a:t>
            </a:r>
          </a:p>
          <a:p>
            <a:pPr marL="742950" lvl="1" indent="-285750">
              <a:buFont typeface="Arial" panose="020B0604020202020204" pitchFamily="34" charset="0"/>
              <a:buChar char="•"/>
            </a:pPr>
            <a:r>
              <a:rPr lang="es-ES" b="1" dirty="0"/>
              <a:t>Notificación:</a:t>
            </a:r>
            <a:r>
              <a:rPr lang="es-ES" dirty="0"/>
              <a:t> Aviso de que una condición se ha cumplido (sin enviar necesariamente el dato completo).</a:t>
            </a:r>
          </a:p>
          <a:p>
            <a:endParaRPr lang="es-CO" dirty="0"/>
          </a:p>
        </p:txBody>
      </p:sp>
    </p:spTree>
    <p:extLst>
      <p:ext uri="{BB962C8B-B14F-4D97-AF65-F5344CB8AC3E}">
        <p14:creationId xmlns:p14="http://schemas.microsoft.com/office/powerpoint/2010/main" val="1344807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8B6215-3006-92D9-5B03-0ED2AB7C3569}"/>
              </a:ext>
            </a:extLst>
          </p:cNvPr>
          <p:cNvSpPr>
            <a:spLocks noGrp="1"/>
          </p:cNvSpPr>
          <p:nvPr>
            <p:ph type="title"/>
          </p:nvPr>
        </p:nvSpPr>
        <p:spPr/>
        <p:txBody>
          <a:bodyPr/>
          <a:lstStyle/>
          <a:p>
            <a:r>
              <a:rPr lang="es-CO" dirty="0"/>
              <a:t>Ejercicio</a:t>
            </a:r>
          </a:p>
        </p:txBody>
      </p:sp>
      <p:graphicFrame>
        <p:nvGraphicFramePr>
          <p:cNvPr id="4" name="Marcador de contenido 3">
            <a:extLst>
              <a:ext uri="{FF2B5EF4-FFF2-40B4-BE49-F238E27FC236}">
                <a16:creationId xmlns:a16="http://schemas.microsoft.com/office/drawing/2014/main" id="{124780FA-6DC5-0923-3759-0C377227062A}"/>
              </a:ext>
            </a:extLst>
          </p:cNvPr>
          <p:cNvGraphicFramePr>
            <a:graphicFrameLocks noGrp="1"/>
          </p:cNvGraphicFramePr>
          <p:nvPr>
            <p:ph idx="1"/>
          </p:nvPr>
        </p:nvGraphicFramePr>
        <p:xfrm>
          <a:off x="838200" y="1898174"/>
          <a:ext cx="10515600" cy="4206240"/>
        </p:xfrm>
        <a:graphic>
          <a:graphicData uri="http://schemas.openxmlformats.org/drawingml/2006/table">
            <a:tbl>
              <a:tblPr/>
              <a:tblGrid>
                <a:gridCol w="3505200">
                  <a:extLst>
                    <a:ext uri="{9D8B030D-6E8A-4147-A177-3AD203B41FA5}">
                      <a16:colId xmlns:a16="http://schemas.microsoft.com/office/drawing/2014/main" val="45933882"/>
                    </a:ext>
                  </a:extLst>
                </a:gridCol>
                <a:gridCol w="3505200">
                  <a:extLst>
                    <a:ext uri="{9D8B030D-6E8A-4147-A177-3AD203B41FA5}">
                      <a16:colId xmlns:a16="http://schemas.microsoft.com/office/drawing/2014/main" val="365038247"/>
                    </a:ext>
                  </a:extLst>
                </a:gridCol>
                <a:gridCol w="3505200">
                  <a:extLst>
                    <a:ext uri="{9D8B030D-6E8A-4147-A177-3AD203B41FA5}">
                      <a16:colId xmlns:a16="http://schemas.microsoft.com/office/drawing/2014/main" val="445082252"/>
                    </a:ext>
                  </a:extLst>
                </a:gridCol>
              </a:tblGrid>
              <a:tr h="0">
                <a:tc>
                  <a:txBody>
                    <a:bodyPr/>
                    <a:lstStyle/>
                    <a:p>
                      <a:pPr rtl="0">
                        <a:buNone/>
                      </a:pPr>
                      <a:r>
                        <a:rPr lang="es-CO" b="1">
                          <a:solidFill>
                            <a:srgbClr val="1F1F1F"/>
                          </a:solidFill>
                          <a:effectLst/>
                          <a:latin typeface="Google Sans Text"/>
                        </a:rPr>
                        <a:t>Escenario / Sistema</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b="1">
                          <a:solidFill>
                            <a:srgbClr val="1F1F1F"/>
                          </a:solidFill>
                          <a:effectLst/>
                          <a:latin typeface="Google Sans Text"/>
                        </a:rPr>
                        <a:t>¿Qué pasa si hay retraso (Lag)?</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b="1">
                          <a:solidFill>
                            <a:srgbClr val="1F1F1F"/>
                          </a:solidFill>
                          <a:effectLst/>
                          <a:latin typeface="Google Sans Text"/>
                        </a:rPr>
                        <a:t>Clasificación (¿Hard, Soft o Near?)</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82574460"/>
                  </a:ext>
                </a:extLst>
              </a:tr>
              <a:tr h="0">
                <a:tc>
                  <a:txBody>
                    <a:bodyPr/>
                    <a:lstStyle/>
                    <a:p>
                      <a:pPr rtl="0">
                        <a:buNone/>
                      </a:pPr>
                      <a:r>
                        <a:rPr lang="es-CO" b="1">
                          <a:solidFill>
                            <a:srgbClr val="1F1F1F"/>
                          </a:solidFill>
                          <a:effectLst/>
                          <a:latin typeface="Google Sans Text"/>
                        </a:rPr>
                        <a:t>1. Sistema de frenado automático (ABS)</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auto no frena a tiempo ante un obstáculo.</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90898569"/>
                  </a:ext>
                </a:extLst>
              </a:tr>
              <a:tr h="0">
                <a:tc>
                  <a:txBody>
                    <a:bodyPr/>
                    <a:lstStyle/>
                    <a:p>
                      <a:pPr rtl="0">
                        <a:buNone/>
                      </a:pPr>
                      <a:r>
                        <a:rPr lang="es-ES" b="1">
                          <a:solidFill>
                            <a:srgbClr val="1F1F1F"/>
                          </a:solidFill>
                          <a:effectLst/>
                          <a:latin typeface="Google Sans Text"/>
                        </a:rPr>
                        <a:t>2. Transmisión de un partido de fútbol en vivo</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gol se ve 10 segundos después de que ocurra en el estadio.</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7021753"/>
                  </a:ext>
                </a:extLst>
              </a:tr>
              <a:tr h="0">
                <a:tc>
                  <a:txBody>
                    <a:bodyPr/>
                    <a:lstStyle/>
                    <a:p>
                      <a:pPr rtl="0">
                        <a:buNone/>
                      </a:pPr>
                      <a:r>
                        <a:rPr lang="es-CO" b="1">
                          <a:solidFill>
                            <a:srgbClr val="1F1F1F"/>
                          </a:solidFill>
                          <a:effectLst/>
                          <a:latin typeface="Google Sans Text"/>
                        </a:rPr>
                        <a:t>3. Dashboard de ventas diarias (PowerBI)</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gerente ve los datos de ventas con 5 minutos de retraso.</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7348124"/>
                  </a:ext>
                </a:extLst>
              </a:tr>
              <a:tr h="0">
                <a:tc>
                  <a:txBody>
                    <a:bodyPr/>
                    <a:lstStyle/>
                    <a:p>
                      <a:pPr rtl="0">
                        <a:buNone/>
                      </a:pPr>
                      <a:r>
                        <a:rPr lang="es-CO" b="1">
                          <a:solidFill>
                            <a:srgbClr val="1F1F1F"/>
                          </a:solidFill>
                          <a:effectLst/>
                          <a:latin typeface="Google Sans Text"/>
                        </a:rPr>
                        <a:t>4. Chat de soporte al cliente (Bot)</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usuario espera 3 segundos por la respuesta del bot.</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51983988"/>
                  </a:ext>
                </a:extLst>
              </a:tr>
              <a:tr h="0">
                <a:tc>
                  <a:txBody>
                    <a:bodyPr/>
                    <a:lstStyle/>
                    <a:p>
                      <a:pPr rtl="0">
                        <a:buNone/>
                      </a:pPr>
                      <a:r>
                        <a:rPr lang="es-ES" b="1">
                          <a:solidFill>
                            <a:srgbClr val="1F1F1F"/>
                          </a:solidFill>
                          <a:effectLst/>
                          <a:latin typeface="Google Sans Text"/>
                        </a:rPr>
                        <a:t>5. Control de temperatura de un reactor nuclear</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El sistema no activa el enfriamiento en el milisegundo crítico.</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dirty="0">
                          <a:solidFill>
                            <a:srgbClr val="1F1F1F"/>
                          </a:solidFill>
                          <a:effectLst/>
                          <a:latin typeface="Google Sans Text"/>
                        </a:rPr>
                        <a:t>____________________</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47735525"/>
                  </a:ext>
                </a:extLst>
              </a:tr>
            </a:tbl>
          </a:graphicData>
        </a:graphic>
      </p:graphicFrame>
    </p:spTree>
    <p:extLst>
      <p:ext uri="{BB962C8B-B14F-4D97-AF65-F5344CB8AC3E}">
        <p14:creationId xmlns:p14="http://schemas.microsoft.com/office/powerpoint/2010/main" val="12805529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4ED322-AE77-019D-41D4-62BE8BDA49F5}"/>
              </a:ext>
            </a:extLst>
          </p:cNvPr>
          <p:cNvSpPr>
            <a:spLocks noGrp="1"/>
          </p:cNvSpPr>
          <p:nvPr>
            <p:ph type="title"/>
          </p:nvPr>
        </p:nvSpPr>
        <p:spPr/>
        <p:txBody>
          <a:bodyPr/>
          <a:lstStyle/>
          <a:p>
            <a:r>
              <a:rPr lang="es-ES" dirty="0"/>
              <a:t>Beneficios de usar RMI/RPC</a:t>
            </a:r>
            <a:br>
              <a:rPr lang="es-ES" dirty="0"/>
            </a:br>
            <a:endParaRPr lang="es-CO" dirty="0"/>
          </a:p>
        </p:txBody>
      </p:sp>
      <p:sp>
        <p:nvSpPr>
          <p:cNvPr id="3" name="Marcador de contenido 2">
            <a:extLst>
              <a:ext uri="{FF2B5EF4-FFF2-40B4-BE49-F238E27FC236}">
                <a16:creationId xmlns:a16="http://schemas.microsoft.com/office/drawing/2014/main" id="{A17626F5-1384-B162-6193-7CF98C4044D4}"/>
              </a:ext>
            </a:extLst>
          </p:cNvPr>
          <p:cNvSpPr>
            <a:spLocks noGrp="1"/>
          </p:cNvSpPr>
          <p:nvPr>
            <p:ph idx="1"/>
          </p:nvPr>
        </p:nvSpPr>
        <p:spPr/>
        <p:txBody>
          <a:bodyPr>
            <a:normAutofit/>
          </a:bodyPr>
          <a:lstStyle/>
          <a:p>
            <a:pPr>
              <a:buNone/>
            </a:pPr>
            <a:r>
              <a:rPr lang="es-ES" b="1" dirty="0"/>
              <a:t>Protocolo Simple:</a:t>
            </a:r>
            <a:r>
              <a:rPr lang="es-ES" dirty="0"/>
              <a:t> La comunicación es directa y fácil de entender.</a:t>
            </a:r>
          </a:p>
          <a:p>
            <a:pPr>
              <a:buFont typeface="Arial" panose="020B0604020202020204" pitchFamily="34" charset="0"/>
              <a:buChar char="•"/>
            </a:pPr>
            <a:r>
              <a:rPr lang="es-ES" b="1" dirty="0"/>
              <a:t>Cliente Reactivo:</a:t>
            </a:r>
            <a:endParaRPr lang="es-ES" dirty="0"/>
          </a:p>
          <a:p>
            <a:pPr marL="742950" lvl="1" indent="-285750">
              <a:buFont typeface="Arial" panose="020B0604020202020204" pitchFamily="34" charset="0"/>
              <a:buChar char="•"/>
            </a:pPr>
            <a:r>
              <a:rPr lang="es-ES" dirty="0"/>
              <a:t>El cliente no necesita verificar cambios constantemente.</a:t>
            </a:r>
          </a:p>
          <a:p>
            <a:pPr marL="742950" lvl="1" indent="-285750">
              <a:buFont typeface="Arial" panose="020B0604020202020204" pitchFamily="34" charset="0"/>
              <a:buChar char="•"/>
            </a:pPr>
            <a:r>
              <a:rPr lang="es-ES" dirty="0"/>
              <a:t>Puede realizar otros procesamientos y solo reaccionar cuando el "</a:t>
            </a:r>
            <a:r>
              <a:rPr lang="es-ES" dirty="0" err="1"/>
              <a:t>handler</a:t>
            </a:r>
            <a:r>
              <a:rPr lang="es-ES" dirty="0"/>
              <a:t>" es invocado.</a:t>
            </a:r>
          </a:p>
          <a:p>
            <a:pPr>
              <a:buFont typeface="Arial" panose="020B0604020202020204" pitchFamily="34" charset="0"/>
              <a:buChar char="•"/>
            </a:pPr>
            <a:r>
              <a:rPr lang="es-ES" b="1" dirty="0"/>
              <a:t>Desarrollo Sencillo:</a:t>
            </a:r>
            <a:r>
              <a:rPr lang="es-ES" dirty="0"/>
              <a:t> Para la API, basta con tener un mecanismo donde el cliente registre su punto final (</a:t>
            </a:r>
            <a:r>
              <a:rPr lang="es-ES" dirty="0" err="1"/>
              <a:t>endpoint</a:t>
            </a:r>
            <a:r>
              <a:rPr lang="es-ES" dirty="0"/>
              <a:t>).</a:t>
            </a:r>
          </a:p>
          <a:p>
            <a:endParaRPr lang="es-CO" dirty="0"/>
          </a:p>
        </p:txBody>
      </p:sp>
    </p:spTree>
    <p:extLst>
      <p:ext uri="{BB962C8B-B14F-4D97-AF65-F5344CB8AC3E}">
        <p14:creationId xmlns:p14="http://schemas.microsoft.com/office/powerpoint/2010/main" val="7228945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F65B16-82B0-1037-6A7B-E980285BBF44}"/>
              </a:ext>
            </a:extLst>
          </p:cNvPr>
          <p:cNvSpPr>
            <a:spLocks noGrp="1"/>
          </p:cNvSpPr>
          <p:nvPr>
            <p:ph type="title"/>
          </p:nvPr>
        </p:nvSpPr>
        <p:spPr/>
        <p:txBody>
          <a:bodyPr/>
          <a:lstStyle/>
          <a:p>
            <a:r>
              <a:rPr lang="es-ES" b="1" dirty="0"/>
              <a:t>Desafíos y Consideraciones</a:t>
            </a:r>
            <a:br>
              <a:rPr lang="es-ES" b="1" dirty="0"/>
            </a:br>
            <a:endParaRPr lang="es-CO" dirty="0"/>
          </a:p>
        </p:txBody>
      </p:sp>
      <p:sp>
        <p:nvSpPr>
          <p:cNvPr id="3" name="Marcador de contenido 2">
            <a:extLst>
              <a:ext uri="{FF2B5EF4-FFF2-40B4-BE49-F238E27FC236}">
                <a16:creationId xmlns:a16="http://schemas.microsoft.com/office/drawing/2014/main" id="{BFC911AE-8132-E9D7-6D06-DF0D77A6398D}"/>
              </a:ext>
            </a:extLst>
          </p:cNvPr>
          <p:cNvSpPr>
            <a:spLocks noGrp="1"/>
          </p:cNvSpPr>
          <p:nvPr>
            <p:ph idx="1"/>
          </p:nvPr>
        </p:nvSpPr>
        <p:spPr/>
        <p:txBody>
          <a:bodyPr>
            <a:normAutofit/>
          </a:bodyPr>
          <a:lstStyle/>
          <a:p>
            <a:pPr>
              <a:buFont typeface="Arial" panose="020B0604020202020204" pitchFamily="34" charset="0"/>
              <a:buChar char="•"/>
            </a:pPr>
            <a:r>
              <a:rPr lang="es-ES" b="1" dirty="0"/>
              <a:t>Detección de Fallos (Ambigüedad):</a:t>
            </a:r>
            <a:endParaRPr lang="es-ES" dirty="0"/>
          </a:p>
          <a:p>
            <a:pPr marL="742950" lvl="1" indent="-285750">
              <a:buFont typeface="Arial" panose="020B0604020202020204" pitchFamily="34" charset="0"/>
              <a:buChar char="•"/>
            </a:pPr>
            <a:r>
              <a:rPr lang="es-ES" dirty="0"/>
              <a:t>Es difícil distinguir entre "no hay datos nuevos" y "el servidor ha fallado".</a:t>
            </a:r>
          </a:p>
          <a:p>
            <a:pPr marL="742950" lvl="1" indent="-285750">
              <a:buFont typeface="Arial" panose="020B0604020202020204" pitchFamily="34" charset="0"/>
              <a:buChar char="•"/>
            </a:pPr>
            <a:r>
              <a:rPr lang="es-ES" dirty="0"/>
              <a:t>El cliente no sabe si el servidor recibió los datos.</a:t>
            </a:r>
          </a:p>
          <a:p>
            <a:pPr>
              <a:buFont typeface="Arial" panose="020B0604020202020204" pitchFamily="34" charset="0"/>
              <a:buChar char="•"/>
            </a:pPr>
            <a:r>
              <a:rPr lang="es-ES" b="1" dirty="0"/>
              <a:t>Disponibilidad del Cliente:</a:t>
            </a:r>
            <a:r>
              <a:rPr lang="es-ES" dirty="0"/>
              <a:t> La API debe gestionar qué sucede si el cliente no está disponible para recibir la llamada.</a:t>
            </a:r>
          </a:p>
          <a:p>
            <a:pPr>
              <a:buFont typeface="Arial" panose="020B0604020202020204" pitchFamily="34" charset="0"/>
              <a:buChar char="•"/>
            </a:pPr>
            <a:r>
              <a:rPr lang="es-ES" b="1" dirty="0"/>
              <a:t>Sobrecarga (</a:t>
            </a:r>
            <a:r>
              <a:rPr lang="es-ES" b="1" dirty="0" err="1"/>
              <a:t>Backpressure</a:t>
            </a:r>
            <a:r>
              <a:rPr lang="es-ES" b="1" dirty="0"/>
              <a:t>):</a:t>
            </a:r>
            <a:r>
              <a:rPr lang="es-ES" dirty="0"/>
              <a:t> Una alta frecuencia de actualizaciones podría saturar al cliente, impidiéndole procesar las llamadas a tiempo.</a:t>
            </a:r>
          </a:p>
          <a:p>
            <a:endParaRPr lang="es-CO" dirty="0"/>
          </a:p>
        </p:txBody>
      </p:sp>
    </p:spTree>
    <p:extLst>
      <p:ext uri="{BB962C8B-B14F-4D97-AF65-F5344CB8AC3E}">
        <p14:creationId xmlns:p14="http://schemas.microsoft.com/office/powerpoint/2010/main" val="33211691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067AA5-1063-9283-8ABD-8B63904A1151}"/>
              </a:ext>
            </a:extLst>
          </p:cNvPr>
          <p:cNvSpPr>
            <a:spLocks noGrp="1"/>
          </p:cNvSpPr>
          <p:nvPr>
            <p:ph type="title"/>
          </p:nvPr>
        </p:nvSpPr>
        <p:spPr/>
        <p:txBody>
          <a:bodyPr/>
          <a:lstStyle/>
          <a:p>
            <a:r>
              <a:rPr lang="es-ES" b="1" dirty="0"/>
              <a:t>Patrón Simple </a:t>
            </a:r>
            <a:r>
              <a:rPr lang="es-ES" b="1" dirty="0" err="1"/>
              <a:t>Messaging</a:t>
            </a:r>
            <a:r>
              <a:rPr lang="es-ES" b="1" dirty="0"/>
              <a:t> (</a:t>
            </a:r>
            <a:r>
              <a:rPr lang="es-ES" b="1" dirty="0" err="1"/>
              <a:t>Polling</a:t>
            </a:r>
            <a:r>
              <a:rPr lang="es-ES" b="1" dirty="0"/>
              <a:t>)</a:t>
            </a:r>
            <a:endParaRPr lang="es-CO" dirty="0"/>
          </a:p>
        </p:txBody>
      </p:sp>
      <p:sp>
        <p:nvSpPr>
          <p:cNvPr id="3" name="Marcador de contenido 2">
            <a:extLst>
              <a:ext uri="{FF2B5EF4-FFF2-40B4-BE49-F238E27FC236}">
                <a16:creationId xmlns:a16="http://schemas.microsoft.com/office/drawing/2014/main" id="{3776EA32-A7C2-6465-C4A8-1FE88D814287}"/>
              </a:ext>
            </a:extLst>
          </p:cNvPr>
          <p:cNvSpPr>
            <a:spLocks noGrp="1"/>
          </p:cNvSpPr>
          <p:nvPr>
            <p:ph idx="1"/>
          </p:nvPr>
        </p:nvSpPr>
        <p:spPr/>
        <p:txBody>
          <a:bodyPr/>
          <a:lstStyle/>
          <a:p>
            <a:pPr>
              <a:buNone/>
            </a:pPr>
            <a:endParaRPr lang="es-ES" dirty="0"/>
          </a:p>
          <a:p>
            <a:pPr>
              <a:buFont typeface="Arial" panose="020B0604020202020204" pitchFamily="34" charset="0"/>
              <a:buChar char="•"/>
            </a:pPr>
            <a:r>
              <a:rPr lang="es-ES" b="1" dirty="0"/>
              <a:t>Funcionamiento Básico:</a:t>
            </a:r>
            <a:endParaRPr lang="es-ES" dirty="0"/>
          </a:p>
          <a:p>
            <a:pPr marL="742950" lvl="1" indent="-285750">
              <a:buFont typeface="Arial" panose="020B0604020202020204" pitchFamily="34" charset="0"/>
              <a:buChar char="•"/>
            </a:pPr>
            <a:r>
              <a:rPr lang="es-ES" dirty="0"/>
              <a:t>El cliente inicia la comunicación.</a:t>
            </a:r>
          </a:p>
          <a:p>
            <a:pPr marL="742950" lvl="1" indent="-285750">
              <a:buFont typeface="Arial" panose="020B0604020202020204" pitchFamily="34" charset="0"/>
              <a:buChar char="•"/>
            </a:pPr>
            <a:r>
              <a:rPr lang="es-ES" dirty="0"/>
              <a:t>Solicita explícitamente a la API los datos más recientes.</a:t>
            </a:r>
          </a:p>
          <a:p>
            <a:pPr marL="742950" lvl="1" indent="-285750">
              <a:buFont typeface="Arial" panose="020B0604020202020204" pitchFamily="34" charset="0"/>
              <a:buChar char="•"/>
            </a:pPr>
            <a:r>
              <a:rPr lang="es-ES" dirty="0"/>
              <a:t>La API responde con el estado actual de los datos.</a:t>
            </a:r>
          </a:p>
          <a:p>
            <a:pPr>
              <a:buFont typeface="Arial" panose="020B0604020202020204" pitchFamily="34" charset="0"/>
              <a:buChar char="•"/>
            </a:pPr>
            <a:r>
              <a:rPr lang="es-ES" b="1" dirty="0"/>
              <a:t>El Problema de la Eficiencia:</a:t>
            </a:r>
            <a:endParaRPr lang="es-ES" dirty="0"/>
          </a:p>
          <a:p>
            <a:pPr marL="742950" lvl="1" indent="-285750">
              <a:buFont typeface="Arial" panose="020B0604020202020204" pitchFamily="34" charset="0"/>
              <a:buChar char="•"/>
            </a:pPr>
            <a:r>
              <a:rPr lang="es-ES" dirty="0"/>
              <a:t>Sin metadatos (ej. "dame datos nuevos desde X"), el cliente puede solicitar repetidamente información que no ha cambiado.</a:t>
            </a:r>
          </a:p>
          <a:p>
            <a:pPr marL="742950" lvl="1" indent="-285750">
              <a:buFont typeface="Arial" panose="020B0604020202020204" pitchFamily="34" charset="0"/>
              <a:buChar char="•"/>
            </a:pPr>
            <a:r>
              <a:rPr lang="es-ES" dirty="0"/>
              <a:t>Resulta en un desperdicio de recursos y ancho de banda.</a:t>
            </a:r>
          </a:p>
          <a:p>
            <a:endParaRPr lang="es-CO" dirty="0"/>
          </a:p>
        </p:txBody>
      </p:sp>
    </p:spTree>
    <p:extLst>
      <p:ext uri="{BB962C8B-B14F-4D97-AF65-F5344CB8AC3E}">
        <p14:creationId xmlns:p14="http://schemas.microsoft.com/office/powerpoint/2010/main" val="36959814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AC7D82-374E-F596-FE8F-E981D8952F29}"/>
              </a:ext>
            </a:extLst>
          </p:cNvPr>
          <p:cNvSpPr>
            <a:spLocks noGrp="1"/>
          </p:cNvSpPr>
          <p:nvPr>
            <p:ph type="title"/>
          </p:nvPr>
        </p:nvSpPr>
        <p:spPr/>
        <p:txBody>
          <a:bodyPr/>
          <a:lstStyle/>
          <a:p>
            <a:r>
              <a:rPr lang="es-ES" dirty="0"/>
              <a:t>Arquitectura del Flujo de Mensajería Simple</a:t>
            </a:r>
            <a:endParaRPr lang="es-CO" dirty="0"/>
          </a:p>
        </p:txBody>
      </p:sp>
      <p:sp>
        <p:nvSpPr>
          <p:cNvPr id="3" name="Marcador de contenido 2">
            <a:extLst>
              <a:ext uri="{FF2B5EF4-FFF2-40B4-BE49-F238E27FC236}">
                <a16:creationId xmlns:a16="http://schemas.microsoft.com/office/drawing/2014/main" id="{16805EF5-E6F2-096A-C408-BDAE3CFA9860}"/>
              </a:ext>
            </a:extLst>
          </p:cNvPr>
          <p:cNvSpPr>
            <a:spLocks noGrp="1"/>
          </p:cNvSpPr>
          <p:nvPr>
            <p:ph idx="1"/>
          </p:nvPr>
        </p:nvSpPr>
        <p:spPr/>
        <p:txBody>
          <a:bodyPr>
            <a:normAutofit lnSpcReduction="10000"/>
          </a:bodyPr>
          <a:lstStyle/>
          <a:p>
            <a:pPr>
              <a:buFont typeface="Arial" panose="020B0604020202020204" pitchFamily="34" charset="0"/>
              <a:buChar char="•"/>
            </a:pPr>
            <a:r>
              <a:rPr lang="es-ES" b="1" dirty="0"/>
              <a:t>Paso 1:</a:t>
            </a:r>
            <a:r>
              <a:rPr lang="es-ES" dirty="0"/>
              <a:t> El cliente de </a:t>
            </a:r>
            <a:r>
              <a:rPr lang="es-ES" dirty="0" err="1"/>
              <a:t>streaming</a:t>
            </a:r>
            <a:r>
              <a:rPr lang="es-ES" dirty="0"/>
              <a:t> solicita los datos más recientes ("</a:t>
            </a:r>
            <a:r>
              <a:rPr lang="es-ES" dirty="0" err="1"/>
              <a:t>Get</a:t>
            </a:r>
            <a:r>
              <a:rPr lang="es-ES" dirty="0"/>
              <a:t> </a:t>
            </a:r>
            <a:r>
              <a:rPr lang="es-ES" dirty="0" err="1"/>
              <a:t>most</a:t>
            </a:r>
            <a:r>
              <a:rPr lang="es-ES" dirty="0"/>
              <a:t> </a:t>
            </a:r>
            <a:r>
              <a:rPr lang="es-ES" dirty="0" err="1"/>
              <a:t>recent</a:t>
            </a:r>
            <a:r>
              <a:rPr lang="es-ES" dirty="0"/>
              <a:t>").</a:t>
            </a:r>
          </a:p>
          <a:p>
            <a:pPr>
              <a:buFont typeface="Arial" panose="020B0604020202020204" pitchFamily="34" charset="0"/>
              <a:buChar char="•"/>
            </a:pPr>
            <a:r>
              <a:rPr lang="es-ES" b="1" dirty="0"/>
              <a:t>Paso 2:</a:t>
            </a:r>
            <a:r>
              <a:rPr lang="es-ES" dirty="0"/>
              <a:t> La API consulta el almacén de análisis (</a:t>
            </a:r>
            <a:r>
              <a:rPr lang="es-ES" dirty="0" err="1"/>
              <a:t>Streaming</a:t>
            </a:r>
            <a:r>
              <a:rPr lang="es-ES" dirty="0"/>
              <a:t> </a:t>
            </a:r>
            <a:r>
              <a:rPr lang="es-ES" dirty="0" err="1"/>
              <a:t>Analysis</a:t>
            </a:r>
            <a:r>
              <a:rPr lang="es-ES" dirty="0"/>
              <a:t> Store).</a:t>
            </a:r>
          </a:p>
          <a:p>
            <a:pPr>
              <a:buFont typeface="Arial" panose="020B0604020202020204" pitchFamily="34" charset="0"/>
              <a:buChar char="•"/>
            </a:pPr>
            <a:r>
              <a:rPr lang="es-ES" b="1" dirty="0"/>
              <a:t>Paso 3:</a:t>
            </a:r>
            <a:r>
              <a:rPr lang="es-ES" dirty="0"/>
              <a:t> Los datos retornan a la API.</a:t>
            </a:r>
          </a:p>
          <a:p>
            <a:pPr>
              <a:buFont typeface="Arial" panose="020B0604020202020204" pitchFamily="34" charset="0"/>
              <a:buChar char="•"/>
            </a:pPr>
            <a:r>
              <a:rPr lang="es-ES" b="1" dirty="0"/>
              <a:t>Paso 4:</a:t>
            </a:r>
            <a:r>
              <a:rPr lang="es-ES" dirty="0"/>
              <a:t> La API envía la respuesta al cliente.</a:t>
            </a:r>
          </a:p>
          <a:p>
            <a:pPr>
              <a:buFont typeface="Arial" panose="020B0604020202020204" pitchFamily="34" charset="0"/>
              <a:buChar char="•"/>
            </a:pPr>
            <a:r>
              <a:rPr lang="es-ES" b="1" dirty="0"/>
              <a:t>Variante Optimizada:</a:t>
            </a:r>
            <a:endParaRPr lang="es-ES" dirty="0"/>
          </a:p>
          <a:p>
            <a:pPr marL="742950" lvl="1" indent="-285750">
              <a:buFont typeface="Arial" panose="020B0604020202020204" pitchFamily="34" charset="0"/>
              <a:buChar char="•"/>
            </a:pPr>
            <a:r>
              <a:rPr lang="es-ES" dirty="0"/>
              <a:t>El cliente solicita cambios "desde un momento específico" (</a:t>
            </a:r>
            <a:r>
              <a:rPr lang="es-ES" dirty="0" err="1"/>
              <a:t>timestamp</a:t>
            </a:r>
            <a:r>
              <a:rPr lang="es-ES" dirty="0"/>
              <a:t>).</a:t>
            </a:r>
          </a:p>
          <a:p>
            <a:pPr marL="742950" lvl="1" indent="-285750">
              <a:buFont typeface="Arial" panose="020B0604020202020204" pitchFamily="34" charset="0"/>
              <a:buChar char="•"/>
            </a:pPr>
            <a:r>
              <a:rPr lang="es-ES" dirty="0"/>
              <a:t>La API verifica si hubo cambios: si los hay, envía el "delta"; si no, no envía nada.</a:t>
            </a:r>
          </a:p>
          <a:p>
            <a:endParaRPr lang="es-CO" dirty="0"/>
          </a:p>
        </p:txBody>
      </p:sp>
    </p:spTree>
    <p:extLst>
      <p:ext uri="{BB962C8B-B14F-4D97-AF65-F5344CB8AC3E}">
        <p14:creationId xmlns:p14="http://schemas.microsoft.com/office/powerpoint/2010/main" val="24325272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C28109-828B-C56B-4AD1-C516EA2F318C}"/>
              </a:ext>
            </a:extLst>
          </p:cNvPr>
          <p:cNvSpPr>
            <a:spLocks noGrp="1"/>
          </p:cNvSpPr>
          <p:nvPr>
            <p:ph type="title"/>
          </p:nvPr>
        </p:nvSpPr>
        <p:spPr/>
        <p:txBody>
          <a:bodyPr/>
          <a:lstStyle/>
          <a:p>
            <a:endParaRPr lang="es-CO"/>
          </a:p>
        </p:txBody>
      </p:sp>
      <p:pic>
        <p:nvPicPr>
          <p:cNvPr id="5" name="Marcador de contenido 4" descr="Diagrama&#10;&#10;El contenido generado por IA puede ser incorrecto.">
            <a:extLst>
              <a:ext uri="{FF2B5EF4-FFF2-40B4-BE49-F238E27FC236}">
                <a16:creationId xmlns:a16="http://schemas.microsoft.com/office/drawing/2014/main" id="{4F770BEE-0E1B-89F3-C575-7A91194E06F5}"/>
              </a:ext>
            </a:extLst>
          </p:cNvPr>
          <p:cNvPicPr>
            <a:picLocks noGrp="1" noChangeAspect="1"/>
          </p:cNvPicPr>
          <p:nvPr>
            <p:ph idx="1"/>
          </p:nvPr>
        </p:nvPicPr>
        <p:blipFill>
          <a:blip r:embed="rId2"/>
          <a:stretch>
            <a:fillRect/>
          </a:stretch>
        </p:blipFill>
        <p:spPr>
          <a:xfrm>
            <a:off x="989525" y="618256"/>
            <a:ext cx="10212949" cy="5621487"/>
          </a:xfrm>
          <a:prstGeom prst="rect">
            <a:avLst/>
          </a:prstGeom>
        </p:spPr>
      </p:pic>
    </p:spTree>
    <p:extLst>
      <p:ext uri="{BB962C8B-B14F-4D97-AF65-F5344CB8AC3E}">
        <p14:creationId xmlns:p14="http://schemas.microsoft.com/office/powerpoint/2010/main" val="36992862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1109C1-09FE-F606-9958-2575106F12DB}"/>
              </a:ext>
            </a:extLst>
          </p:cNvPr>
          <p:cNvSpPr>
            <a:spLocks noGrp="1"/>
          </p:cNvSpPr>
          <p:nvPr>
            <p:ph type="title"/>
          </p:nvPr>
        </p:nvSpPr>
        <p:spPr/>
        <p:txBody>
          <a:bodyPr/>
          <a:lstStyle/>
          <a:p>
            <a:r>
              <a:rPr lang="es-ES" dirty="0"/>
              <a:t>Beneficios de la Mensajería Simple</a:t>
            </a:r>
            <a:br>
              <a:rPr lang="es-ES" dirty="0"/>
            </a:br>
            <a:endParaRPr lang="es-CO" dirty="0"/>
          </a:p>
        </p:txBody>
      </p:sp>
      <p:sp>
        <p:nvSpPr>
          <p:cNvPr id="3" name="Marcador de contenido 2">
            <a:extLst>
              <a:ext uri="{FF2B5EF4-FFF2-40B4-BE49-F238E27FC236}">
                <a16:creationId xmlns:a16="http://schemas.microsoft.com/office/drawing/2014/main" id="{D7EAA002-B197-BA17-DD23-205F9AB31568}"/>
              </a:ext>
            </a:extLst>
          </p:cNvPr>
          <p:cNvSpPr>
            <a:spLocks noGrp="1"/>
          </p:cNvSpPr>
          <p:nvPr>
            <p:ph idx="1"/>
          </p:nvPr>
        </p:nvSpPr>
        <p:spPr/>
        <p:txBody>
          <a:bodyPr>
            <a:normAutofit/>
          </a:bodyPr>
          <a:lstStyle/>
          <a:p>
            <a:pPr>
              <a:buFont typeface="Arial" panose="020B0604020202020204" pitchFamily="34" charset="0"/>
              <a:buChar char="•"/>
            </a:pPr>
            <a:r>
              <a:rPr lang="es-ES" b="1" dirty="0"/>
              <a:t>Simplicidad:</a:t>
            </a:r>
            <a:r>
              <a:rPr lang="es-ES" dirty="0"/>
              <a:t> Protocolo y llamadas a la API muy fáciles de implementar para el consumidor.</a:t>
            </a:r>
          </a:p>
          <a:p>
            <a:pPr>
              <a:buFont typeface="Arial" panose="020B0604020202020204" pitchFamily="34" charset="0"/>
              <a:buChar char="•"/>
            </a:pPr>
            <a:r>
              <a:rPr lang="es-ES" b="1" dirty="0"/>
              <a:t>Datos Frescos:</a:t>
            </a:r>
            <a:r>
              <a:rPr lang="es-ES" dirty="0"/>
              <a:t> Se garantiza el envío de los datos más recientes disponibles.</a:t>
            </a:r>
          </a:p>
          <a:p>
            <a:pPr>
              <a:buFont typeface="Arial" panose="020B0604020202020204" pitchFamily="34" charset="0"/>
              <a:buChar char="•"/>
            </a:pPr>
            <a:r>
              <a:rPr lang="es-ES" b="1" dirty="0"/>
              <a:t>Cliente Ligero:</a:t>
            </a:r>
            <a:r>
              <a:rPr lang="es-ES" dirty="0"/>
              <a:t> El cliente solo necesita gestionar mínimos metadatos para seguir pidiendo actualizaciones.</a:t>
            </a:r>
          </a:p>
          <a:p>
            <a:pPr>
              <a:buFont typeface="Arial" panose="020B0604020202020204" pitchFamily="34" charset="0"/>
              <a:buChar char="•"/>
            </a:pPr>
            <a:r>
              <a:rPr lang="es-ES" b="1" dirty="0"/>
              <a:t>API Sin Estado (</a:t>
            </a:r>
            <a:r>
              <a:rPr lang="es-ES" b="1" dirty="0" err="1"/>
              <a:t>Stateless</a:t>
            </a:r>
            <a:r>
              <a:rPr lang="es-ES" b="1" dirty="0"/>
              <a:t>):</a:t>
            </a:r>
            <a:r>
              <a:rPr lang="es-ES" dirty="0"/>
              <a:t> La API no necesita rastrear ni guardar el estado de los clientes conectados, lo que simplifica la arquitectura del servidor.</a:t>
            </a:r>
          </a:p>
          <a:p>
            <a:endParaRPr lang="es-CO" dirty="0"/>
          </a:p>
        </p:txBody>
      </p:sp>
    </p:spTree>
    <p:extLst>
      <p:ext uri="{BB962C8B-B14F-4D97-AF65-F5344CB8AC3E}">
        <p14:creationId xmlns:p14="http://schemas.microsoft.com/office/powerpoint/2010/main" val="33700297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9AED0A-E323-9276-74DF-21C8293BF0FC}"/>
              </a:ext>
            </a:extLst>
          </p:cNvPr>
          <p:cNvSpPr>
            <a:spLocks noGrp="1"/>
          </p:cNvSpPr>
          <p:nvPr>
            <p:ph type="title"/>
          </p:nvPr>
        </p:nvSpPr>
        <p:spPr/>
        <p:txBody>
          <a:bodyPr/>
          <a:lstStyle/>
          <a:p>
            <a:r>
              <a:rPr lang="es-ES" dirty="0"/>
              <a:t>Patrón de Comunicación: </a:t>
            </a:r>
            <a:r>
              <a:rPr lang="es-ES" dirty="0" err="1"/>
              <a:t>Publish</a:t>
            </a:r>
            <a:r>
              <a:rPr lang="es-ES" dirty="0"/>
              <a:t>-Subscribe</a:t>
            </a:r>
            <a:endParaRPr lang="es-CO" dirty="0"/>
          </a:p>
        </p:txBody>
      </p:sp>
      <p:sp>
        <p:nvSpPr>
          <p:cNvPr id="3" name="Marcador de contenido 2">
            <a:extLst>
              <a:ext uri="{FF2B5EF4-FFF2-40B4-BE49-F238E27FC236}">
                <a16:creationId xmlns:a16="http://schemas.microsoft.com/office/drawing/2014/main" id="{CDFFF795-7860-77AA-A268-F8EC797150C3}"/>
              </a:ext>
            </a:extLst>
          </p:cNvPr>
          <p:cNvSpPr>
            <a:spLocks noGrp="1"/>
          </p:cNvSpPr>
          <p:nvPr>
            <p:ph idx="1"/>
          </p:nvPr>
        </p:nvSpPr>
        <p:spPr/>
        <p:txBody>
          <a:bodyPr/>
          <a:lstStyle/>
          <a:p>
            <a:r>
              <a:rPr lang="es-ES" b="1" dirty="0"/>
              <a:t>Definición:</a:t>
            </a:r>
            <a:r>
              <a:rPr lang="es-ES" dirty="0"/>
              <a:t> Modelo donde el cliente se "suscribe" a un canal específico de interés.</a:t>
            </a:r>
          </a:p>
          <a:p>
            <a:r>
              <a:rPr lang="es-ES" b="1" dirty="0"/>
              <a:t>Mecanismo:</a:t>
            </a:r>
            <a:r>
              <a:rPr lang="es-ES" dirty="0"/>
              <a:t> La API envía mensajes automáticamente a </a:t>
            </a:r>
            <a:r>
              <a:rPr lang="es-ES" i="1" dirty="0"/>
              <a:t>todos</a:t>
            </a:r>
            <a:r>
              <a:rPr lang="es-ES" dirty="0"/>
              <a:t> los clientes suscritos a ese canal cuando ocurren cambios en los datos.</a:t>
            </a:r>
          </a:p>
          <a:p>
            <a:r>
              <a:rPr lang="es-ES" b="1" dirty="0"/>
              <a:t>Concepto de "Canal" (</a:t>
            </a:r>
            <a:r>
              <a:rPr lang="es-ES" b="1" dirty="0" err="1"/>
              <a:t>Channel</a:t>
            </a:r>
            <a:r>
              <a:rPr lang="es-ES" b="1" dirty="0"/>
              <a:t>):</a:t>
            </a:r>
            <a:endParaRPr lang="es-ES" dirty="0"/>
          </a:p>
          <a:p>
            <a:pPr lvl="1"/>
            <a:r>
              <a:rPr lang="es-ES" dirty="0"/>
              <a:t>Representa una categoría, tema (</a:t>
            </a:r>
            <a:r>
              <a:rPr lang="es-ES" dirty="0" err="1"/>
              <a:t>topic</a:t>
            </a:r>
            <a:r>
              <a:rPr lang="es-ES" dirty="0"/>
              <a:t>) o grupo de datos.</a:t>
            </a:r>
          </a:p>
          <a:p>
            <a:pPr lvl="1"/>
            <a:r>
              <a:rPr lang="es-ES" dirty="0"/>
              <a:t>Permite segmentar la información para que el cliente reciba solo lo que le interesa.</a:t>
            </a:r>
          </a:p>
          <a:p>
            <a:endParaRPr lang="es-CO" dirty="0"/>
          </a:p>
        </p:txBody>
      </p:sp>
    </p:spTree>
    <p:extLst>
      <p:ext uri="{BB962C8B-B14F-4D97-AF65-F5344CB8AC3E}">
        <p14:creationId xmlns:p14="http://schemas.microsoft.com/office/powerpoint/2010/main" val="41634051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7108E7-9B05-87D5-8E24-0B6746184A1E}"/>
              </a:ext>
            </a:extLst>
          </p:cNvPr>
          <p:cNvSpPr>
            <a:spLocks noGrp="1"/>
          </p:cNvSpPr>
          <p:nvPr>
            <p:ph type="title"/>
          </p:nvPr>
        </p:nvSpPr>
        <p:spPr/>
        <p:txBody>
          <a:bodyPr/>
          <a:lstStyle/>
          <a:p>
            <a:r>
              <a:rPr lang="es-ES" dirty="0"/>
              <a:t>¿Cómo funciona el flujo Pub/Sub?</a:t>
            </a:r>
            <a:br>
              <a:rPr lang="es-ES" dirty="0"/>
            </a:br>
            <a:endParaRPr lang="es-CO" dirty="0"/>
          </a:p>
        </p:txBody>
      </p:sp>
      <p:sp>
        <p:nvSpPr>
          <p:cNvPr id="3" name="Marcador de contenido 2">
            <a:extLst>
              <a:ext uri="{FF2B5EF4-FFF2-40B4-BE49-F238E27FC236}">
                <a16:creationId xmlns:a16="http://schemas.microsoft.com/office/drawing/2014/main" id="{114B2B45-14B6-DD9D-71B3-1B796FE8F8F9}"/>
              </a:ext>
            </a:extLst>
          </p:cNvPr>
          <p:cNvSpPr>
            <a:spLocks noGrp="1"/>
          </p:cNvSpPr>
          <p:nvPr>
            <p:ph idx="1"/>
          </p:nvPr>
        </p:nvSpPr>
        <p:spPr>
          <a:xfrm>
            <a:off x="320416" y="1773670"/>
            <a:ext cx="5467320" cy="4351338"/>
          </a:xfrm>
        </p:spPr>
        <p:txBody>
          <a:bodyPr>
            <a:normAutofit lnSpcReduction="10000"/>
          </a:bodyPr>
          <a:lstStyle/>
          <a:p>
            <a:r>
              <a:rPr lang="es-ES" b="1" dirty="0"/>
              <a:t>Monitorización:</a:t>
            </a:r>
            <a:r>
              <a:rPr lang="es-ES" dirty="0"/>
              <a:t> La API de </a:t>
            </a:r>
            <a:r>
              <a:rPr lang="es-ES" dirty="0" err="1"/>
              <a:t>Streaming</a:t>
            </a:r>
            <a:r>
              <a:rPr lang="es-ES" dirty="0"/>
              <a:t> vigila el almacén de datos (</a:t>
            </a:r>
            <a:r>
              <a:rPr lang="es-ES" dirty="0" err="1"/>
              <a:t>Analysis</a:t>
            </a:r>
            <a:r>
              <a:rPr lang="es-ES" dirty="0"/>
              <a:t> Store) esperando cambios.</a:t>
            </a:r>
          </a:p>
          <a:p>
            <a:r>
              <a:rPr lang="es-ES" b="1" dirty="0"/>
              <a:t>Suscripción:</a:t>
            </a:r>
            <a:r>
              <a:rPr lang="es-ES" dirty="0"/>
              <a:t> El Cliente de </a:t>
            </a:r>
            <a:r>
              <a:rPr lang="es-ES" dirty="0" err="1"/>
              <a:t>Streaming</a:t>
            </a:r>
            <a:r>
              <a:rPr lang="es-ES" dirty="0"/>
              <a:t> se suscribe a un "Canal".</a:t>
            </a:r>
          </a:p>
          <a:p>
            <a:r>
              <a:rPr lang="es-ES" b="1" dirty="0"/>
              <a:t>Publicación:</a:t>
            </a:r>
            <a:r>
              <a:rPr lang="es-ES" dirty="0"/>
              <a:t> Cuando la API detecta nuevos datos, "publica" (envía) el mensaje a todos los suscriptores de ese canal.</a:t>
            </a:r>
          </a:p>
          <a:p>
            <a:endParaRPr lang="es-CO" dirty="0"/>
          </a:p>
        </p:txBody>
      </p:sp>
      <p:pic>
        <p:nvPicPr>
          <p:cNvPr id="5" name="Imagen 4" descr="Diagrama&#10;&#10;El contenido generado por IA puede ser incorrecto.">
            <a:extLst>
              <a:ext uri="{FF2B5EF4-FFF2-40B4-BE49-F238E27FC236}">
                <a16:creationId xmlns:a16="http://schemas.microsoft.com/office/drawing/2014/main" id="{3320C111-9876-D75A-AF76-7388E67A163F}"/>
              </a:ext>
            </a:extLst>
          </p:cNvPr>
          <p:cNvPicPr>
            <a:picLocks noChangeAspect="1"/>
          </p:cNvPicPr>
          <p:nvPr/>
        </p:nvPicPr>
        <p:blipFill>
          <a:blip r:embed="rId2"/>
          <a:stretch>
            <a:fillRect/>
          </a:stretch>
        </p:blipFill>
        <p:spPr>
          <a:xfrm>
            <a:off x="5446598" y="2027499"/>
            <a:ext cx="6290824" cy="3645938"/>
          </a:xfrm>
          <a:prstGeom prst="rect">
            <a:avLst/>
          </a:prstGeom>
        </p:spPr>
      </p:pic>
    </p:spTree>
    <p:extLst>
      <p:ext uri="{BB962C8B-B14F-4D97-AF65-F5344CB8AC3E}">
        <p14:creationId xmlns:p14="http://schemas.microsoft.com/office/powerpoint/2010/main" val="13004336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6F480A-7D9C-9191-8C9D-3B32EDCD4E45}"/>
              </a:ext>
            </a:extLst>
          </p:cNvPr>
          <p:cNvSpPr>
            <a:spLocks noGrp="1"/>
          </p:cNvSpPr>
          <p:nvPr>
            <p:ph type="title"/>
          </p:nvPr>
        </p:nvSpPr>
        <p:spPr/>
        <p:txBody>
          <a:bodyPr/>
          <a:lstStyle/>
          <a:p>
            <a:r>
              <a:rPr lang="es-ES" dirty="0"/>
              <a:t>Relación con el Patrón "</a:t>
            </a:r>
            <a:r>
              <a:rPr lang="es-ES" dirty="0" err="1"/>
              <a:t>Observer</a:t>
            </a:r>
            <a:r>
              <a:rPr lang="es-ES" dirty="0"/>
              <a:t>"</a:t>
            </a:r>
            <a:br>
              <a:rPr lang="es-ES" dirty="0"/>
            </a:br>
            <a:endParaRPr lang="es-CO" dirty="0"/>
          </a:p>
        </p:txBody>
      </p:sp>
      <p:sp>
        <p:nvSpPr>
          <p:cNvPr id="3" name="Marcador de contenido 2">
            <a:extLst>
              <a:ext uri="{FF2B5EF4-FFF2-40B4-BE49-F238E27FC236}">
                <a16:creationId xmlns:a16="http://schemas.microsoft.com/office/drawing/2014/main" id="{55D8DF65-7619-0708-7E47-432AEB00D828}"/>
              </a:ext>
            </a:extLst>
          </p:cNvPr>
          <p:cNvSpPr>
            <a:spLocks noGrp="1"/>
          </p:cNvSpPr>
          <p:nvPr>
            <p:ph idx="1"/>
          </p:nvPr>
        </p:nvSpPr>
        <p:spPr/>
        <p:txBody>
          <a:bodyPr/>
          <a:lstStyle/>
          <a:p>
            <a:r>
              <a:rPr lang="es-ES" dirty="0"/>
              <a:t>Si conoces el patrón de diseño de software </a:t>
            </a:r>
            <a:r>
              <a:rPr lang="es-ES" b="1" dirty="0" err="1"/>
              <a:t>Observer</a:t>
            </a:r>
            <a:r>
              <a:rPr lang="es-ES" dirty="0"/>
              <a:t>, este flujo te resultará familiar:</a:t>
            </a:r>
          </a:p>
          <a:p>
            <a:pPr lvl="1"/>
            <a:r>
              <a:rPr lang="es-ES" b="1" dirty="0"/>
              <a:t>En </a:t>
            </a:r>
            <a:r>
              <a:rPr lang="es-ES" b="1" dirty="0" err="1"/>
              <a:t>Observer</a:t>
            </a:r>
            <a:r>
              <a:rPr lang="es-ES" b="1" dirty="0"/>
              <a:t>:</a:t>
            </a:r>
            <a:r>
              <a:rPr lang="es-ES" dirty="0"/>
              <a:t> Un objeto mantiene una lista de dependientes y les notifica cuando su estado cambia.</a:t>
            </a:r>
          </a:p>
          <a:p>
            <a:pPr lvl="1"/>
            <a:r>
              <a:rPr lang="es-ES" b="1" dirty="0"/>
              <a:t>En Pub/Sub:</a:t>
            </a:r>
            <a:r>
              <a:rPr lang="es-ES" dirty="0"/>
              <a:t> La API mantiene una lista de </a:t>
            </a:r>
            <a:r>
              <a:rPr lang="es-ES" b="1" dirty="0"/>
              <a:t>clientes conectados</a:t>
            </a:r>
            <a:r>
              <a:rPr lang="es-ES" dirty="0"/>
              <a:t>. Cuando los datos cambian en el almacén, la API notifica a la lista de clientes.</a:t>
            </a:r>
          </a:p>
          <a:p>
            <a:endParaRPr lang="es-CO" dirty="0"/>
          </a:p>
        </p:txBody>
      </p:sp>
    </p:spTree>
    <p:extLst>
      <p:ext uri="{BB962C8B-B14F-4D97-AF65-F5344CB8AC3E}">
        <p14:creationId xmlns:p14="http://schemas.microsoft.com/office/powerpoint/2010/main" val="8947428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E9A118-0ECC-91D7-EEBC-FBE06B2D1836}"/>
              </a:ext>
            </a:extLst>
          </p:cNvPr>
          <p:cNvSpPr>
            <a:spLocks noGrp="1"/>
          </p:cNvSpPr>
          <p:nvPr>
            <p:ph type="title"/>
          </p:nvPr>
        </p:nvSpPr>
        <p:spPr/>
        <p:txBody>
          <a:bodyPr/>
          <a:lstStyle/>
          <a:p>
            <a:r>
              <a:rPr lang="es-ES" dirty="0"/>
              <a:t>¿Por qué usar </a:t>
            </a:r>
            <a:r>
              <a:rPr lang="es-ES" dirty="0" err="1"/>
              <a:t>Publish</a:t>
            </a:r>
            <a:r>
              <a:rPr lang="es-ES" dirty="0"/>
              <a:t>-Subscribe?</a:t>
            </a:r>
            <a:endParaRPr lang="es-CO" dirty="0"/>
          </a:p>
        </p:txBody>
      </p:sp>
      <p:sp>
        <p:nvSpPr>
          <p:cNvPr id="3" name="Marcador de contenido 2">
            <a:extLst>
              <a:ext uri="{FF2B5EF4-FFF2-40B4-BE49-F238E27FC236}">
                <a16:creationId xmlns:a16="http://schemas.microsoft.com/office/drawing/2014/main" id="{63EDA3A0-2EEC-4538-FC46-786E8C82F66F}"/>
              </a:ext>
            </a:extLst>
          </p:cNvPr>
          <p:cNvSpPr>
            <a:spLocks noGrp="1"/>
          </p:cNvSpPr>
          <p:nvPr>
            <p:ph idx="1"/>
          </p:nvPr>
        </p:nvSpPr>
        <p:spPr/>
        <p:txBody>
          <a:bodyPr>
            <a:normAutofit/>
          </a:bodyPr>
          <a:lstStyle/>
          <a:p>
            <a:r>
              <a:rPr lang="es-ES" b="1" dirty="0"/>
              <a:t>Gestión Centralizada:</a:t>
            </a:r>
            <a:r>
              <a:rPr lang="es-ES" dirty="0"/>
              <a:t> La API lleva el control de quién está escuchando qué canal.</a:t>
            </a:r>
          </a:p>
          <a:p>
            <a:r>
              <a:rPr lang="es-ES" b="1" dirty="0"/>
              <a:t>Reducción de Carga:</a:t>
            </a:r>
            <a:endParaRPr lang="es-ES" dirty="0"/>
          </a:p>
          <a:p>
            <a:pPr lvl="1"/>
            <a:r>
              <a:rPr lang="es-ES" b="1" dirty="0"/>
              <a:t>Para el Cliente:</a:t>
            </a:r>
            <a:r>
              <a:rPr lang="es-ES" dirty="0"/>
              <a:t> No necesita preguntar constantemente "¿hay datos nuevos?" (</a:t>
            </a:r>
            <a:r>
              <a:rPr lang="es-ES" dirty="0" err="1"/>
              <a:t>Polling</a:t>
            </a:r>
            <a:r>
              <a:rPr lang="es-ES" dirty="0"/>
              <a:t>).</a:t>
            </a:r>
          </a:p>
          <a:p>
            <a:pPr lvl="1"/>
            <a:r>
              <a:rPr lang="es-ES" b="1" dirty="0"/>
              <a:t>Para la Red:</a:t>
            </a:r>
            <a:r>
              <a:rPr lang="es-ES" dirty="0"/>
              <a:t> Evita el desperdicio de recursos. Imagina millones de clientes preguntando por datos que no han cambiado; Pub/Sub elimina ese tráfico inútil.</a:t>
            </a:r>
          </a:p>
          <a:p>
            <a:r>
              <a:rPr lang="es-ES" b="1" dirty="0"/>
              <a:t>Reactividad:</a:t>
            </a:r>
            <a:r>
              <a:rPr lang="es-ES" dirty="0"/>
              <a:t> El sistema se vuelve proactivo en lugar de reactivo a solicitudes.</a:t>
            </a:r>
          </a:p>
          <a:p>
            <a:endParaRPr lang="es-CO" dirty="0"/>
          </a:p>
        </p:txBody>
      </p:sp>
    </p:spTree>
    <p:extLst>
      <p:ext uri="{BB962C8B-B14F-4D97-AF65-F5344CB8AC3E}">
        <p14:creationId xmlns:p14="http://schemas.microsoft.com/office/powerpoint/2010/main" val="366577763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1402</TotalTime>
  <Words>9417</Words>
  <Application>Microsoft Office PowerPoint</Application>
  <PresentationFormat>Panorámica</PresentationFormat>
  <Paragraphs>683</Paragraphs>
  <Slides>106</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106</vt:i4>
      </vt:variant>
    </vt:vector>
  </HeadingPairs>
  <TitlesOfParts>
    <vt:vector size="111" baseType="lpstr">
      <vt:lpstr>Aptos</vt:lpstr>
      <vt:lpstr>Aptos Display</vt:lpstr>
      <vt:lpstr>Arial</vt:lpstr>
      <vt:lpstr>Google Sans Text</vt:lpstr>
      <vt:lpstr>Tema de Office</vt:lpstr>
      <vt:lpstr>Fundamentos de streaming y pensamiento event-driven</vt:lpstr>
      <vt:lpstr>Presentación de PowerPoint</vt:lpstr>
      <vt:lpstr>¿Qué es el Streaming de Datos? </vt:lpstr>
      <vt:lpstr>Conceptos Básicos I - El Tiempo </vt:lpstr>
      <vt:lpstr>Las dos definiciones de tiempo: </vt:lpstr>
      <vt:lpstr>Conceptos Básicos II - Ventanas (Windowing) </vt:lpstr>
      <vt:lpstr>Conceptos Básicos III - Estado y Latencia</vt:lpstr>
      <vt:lpstr>Clasificación de Streaming  </vt:lpstr>
      <vt:lpstr>Ejercicio</vt:lpstr>
      <vt:lpstr>Presentación de PowerPoint</vt:lpstr>
      <vt:lpstr>Arquitectura Genérica</vt:lpstr>
      <vt:lpstr>Presentación de PowerPoint</vt:lpstr>
      <vt:lpstr>Patrones Comunes de Interacción</vt:lpstr>
      <vt:lpstr> Patron Petition/Respuesta (Request/response ) </vt:lpstr>
      <vt:lpstr> Patron Petition/Respuesta (Request/response ) </vt:lpstr>
      <vt:lpstr> Patron Petition/Respuesta (Request/response ) </vt:lpstr>
      <vt:lpstr> Patron Petition/Respuesta (Request/response ) </vt:lpstr>
      <vt:lpstr> Patron Solicitud/Confirmación (Request/acknowledge) </vt:lpstr>
      <vt:lpstr> Patron Publicador/Suscriptor (Publish/subscribe) </vt:lpstr>
      <vt:lpstr>Ejemplo 1: Aplicación de Transporte (tipo Uber/Cabify)</vt:lpstr>
      <vt:lpstr>Ejemplo 2: Sistema de Noticias o Alertas Deportivas </vt:lpstr>
      <vt:lpstr>Ejemplo 3: IoT en una Fábrica Inteligente (Sensores) </vt:lpstr>
      <vt:lpstr> Patron Publicador/Suscriptor (Publish/subscribe) </vt:lpstr>
      <vt:lpstr> Patron unidireccional (One-way) </vt:lpstr>
      <vt:lpstr>Ejemplos</vt:lpstr>
      <vt:lpstr>Ejemplos</vt:lpstr>
      <vt:lpstr>Ejercicio: "Arquitecto de Pipelines de Datos" </vt:lpstr>
      <vt:lpstr>Patrones de Escalamiento de interacciones</vt:lpstr>
      <vt:lpstr>Request/response optional pattern </vt:lpstr>
      <vt:lpstr>El Barman vs. McDonald's </vt:lpstr>
      <vt:lpstr>¿Por qué "Stateless" es más fácil de escalar?</vt:lpstr>
      <vt:lpstr>Scaling the stream pattern </vt:lpstr>
      <vt:lpstr>Estrategia de Escalado: The Buffering Layer</vt:lpstr>
      <vt:lpstr>Tolerancia a Fallos</vt:lpstr>
      <vt:lpstr>Enfoque 1 - Checkpointing (Puntos de Control)</vt:lpstr>
      <vt:lpstr>Enfoque 2 - Logging (Protocolos de Registro)</vt:lpstr>
      <vt:lpstr>Tipos de Logging</vt:lpstr>
      <vt:lpstr>¿Qué es RBML? (Receiver-Based Message Logging) </vt:lpstr>
      <vt:lpstr>El Flujo Normal ("Happy Path") </vt:lpstr>
      <vt:lpstr>El Proceso de Recuperación</vt:lpstr>
      <vt:lpstr>¿Qué es SBML? (Sender-Based Message Logging) </vt:lpstr>
      <vt:lpstr>Diferencias en el Flujo de Datos </vt:lpstr>
      <vt:lpstr>El Desafío de la Recuperación (El "Wrinkle")</vt:lpstr>
      <vt:lpstr>El Problema de Combinar RBML + SBML</vt:lpstr>
      <vt:lpstr>Presentación de PowerPoint</vt:lpstr>
      <vt:lpstr>Solución - Hybrid Message Logging (HML)</vt:lpstr>
      <vt:lpstr>El Chef y el Ayudante </vt:lpstr>
      <vt:lpstr>¿Por qué es excelente para Tolerancia a Fallos? </vt:lpstr>
      <vt:lpstr>Presentación de PowerPoint</vt:lpstr>
      <vt:lpstr>¿Por qué elegir HML?</vt:lpstr>
      <vt:lpstr>Presentación de PowerPoint</vt:lpstr>
      <vt:lpstr>La importancia de la capa de Message Queuing y el concepto de desacoplamiento.</vt:lpstr>
      <vt:lpstr>Presentación de PowerPoint</vt:lpstr>
      <vt:lpstr>El Principio de Desacoplamiento (Decoupling) </vt:lpstr>
      <vt:lpstr>El Modelo de Colas de Mensajes</vt:lpstr>
      <vt:lpstr>Presentación de PowerPoint</vt:lpstr>
      <vt:lpstr>Definición y Alcance </vt:lpstr>
      <vt:lpstr>Los 3 conceptos principales</vt:lpstr>
      <vt:lpstr>El Flujo de Datos en la Arquitectura</vt:lpstr>
      <vt:lpstr>Presentación de PowerPoint</vt:lpstr>
      <vt:lpstr>El Problema de la "Contrapresión" (Backpressure) </vt:lpstr>
      <vt:lpstr>Presentación de PowerPoint</vt:lpstr>
      <vt:lpstr>El Mito del "Consumidor Lento" </vt:lpstr>
      <vt:lpstr>La Solución: Mensajería Durable </vt:lpstr>
      <vt:lpstr>Presentación de PowerPoint</vt:lpstr>
      <vt:lpstr>Garantías de Entrega (Semánticas) </vt:lpstr>
      <vt:lpstr>Puntos de Fallo y Tradeoffs </vt:lpstr>
      <vt:lpstr>Implementando "Exactly-Once" Manualmente </vt:lpstr>
      <vt:lpstr>Detección de Fraude - Preguntas</vt:lpstr>
      <vt:lpstr>Internet de las cosas - Preguntas</vt:lpstr>
      <vt:lpstr>E-commerce requerimientos - Preguntas</vt:lpstr>
      <vt:lpstr>Presentación de PowerPoint</vt:lpstr>
      <vt:lpstr>Presentación de PowerPoint</vt:lpstr>
      <vt:lpstr>Arquitectura de Spark Streaming (Micro-lotes) </vt:lpstr>
      <vt:lpstr>Arquitectura de Amazon Kinesis (Basada en Shards) </vt:lpstr>
      <vt:lpstr>Arquitectura de Apache Flink (Streaming Verdadero y Estado) </vt:lpstr>
      <vt:lpstr>Arquitectura de Apache Storm (Spouts y Bolts) </vt:lpstr>
      <vt:lpstr>Presentación de PowerPoint</vt:lpstr>
      <vt:lpstr>Reglas fáciles de decisión</vt:lpstr>
      <vt:lpstr>Presentación de PowerPoint</vt:lpstr>
      <vt:lpstr>Presentación de PowerPoint</vt:lpstr>
      <vt:lpstr>¿Qué es el Patrón Data Sync? </vt:lpstr>
      <vt:lpstr>Presentación de PowerPoint</vt:lpstr>
      <vt:lpstr>Flujo de Trabajo (Workflow) </vt:lpstr>
      <vt:lpstr>Ventajas y Desafíos</vt:lpstr>
      <vt:lpstr>Caso de Uso Ideal</vt:lpstr>
      <vt:lpstr>Concepto de RMI y RPC en Streaming </vt:lpstr>
      <vt:lpstr>Presentación de PowerPoint</vt:lpstr>
      <vt:lpstr>Funcionamiento del Flujo RMI/RPC</vt:lpstr>
      <vt:lpstr>Beneficios de usar RMI/RPC </vt:lpstr>
      <vt:lpstr>Desafíos y Consideraciones </vt:lpstr>
      <vt:lpstr>Patrón Simple Messaging (Polling)</vt:lpstr>
      <vt:lpstr>Arquitectura del Flujo de Mensajería Simple</vt:lpstr>
      <vt:lpstr>Presentación de PowerPoint</vt:lpstr>
      <vt:lpstr>Beneficios de la Mensajería Simple </vt:lpstr>
      <vt:lpstr>Patrón de Comunicación: Publish-Subscribe</vt:lpstr>
      <vt:lpstr>¿Cómo funciona el flujo Pub/Sub? </vt:lpstr>
      <vt:lpstr>Relación con el Patrón "Observer" </vt:lpstr>
      <vt:lpstr>¿Por qué usar Publish-Subscribe?</vt:lpstr>
      <vt:lpstr>Pub/Sub en aplicaciones cotidianas</vt:lpstr>
      <vt:lpstr>Ventajas y Desventajas </vt:lpstr>
      <vt:lpstr>Presentación de PowerPoint</vt:lpstr>
      <vt:lpstr>Definición y Concepto de Webhooks</vt:lpstr>
      <vt:lpstr>Arquitectura de Registro y Notificación </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Juan Esteban Mejia Velasquez</dc:creator>
  <cp:lastModifiedBy>Juan Esteban Mejia Velasquez</cp:lastModifiedBy>
  <cp:revision>13</cp:revision>
  <dcterms:created xsi:type="dcterms:W3CDTF">2026-01-25T22:02:44Z</dcterms:created>
  <dcterms:modified xsi:type="dcterms:W3CDTF">2026-01-28T12:55:22Z</dcterms:modified>
</cp:coreProperties>
</file>